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66"/>
  </p:notesMasterIdLst>
  <p:handoutMasterIdLst>
    <p:handoutMasterId r:id="rId67"/>
  </p:handoutMasterIdLst>
  <p:sldIdLst>
    <p:sldId id="380" r:id="rId2"/>
    <p:sldId id="323" r:id="rId3"/>
    <p:sldId id="367" r:id="rId4"/>
    <p:sldId id="324" r:id="rId5"/>
    <p:sldId id="371" r:id="rId6"/>
    <p:sldId id="325" r:id="rId7"/>
    <p:sldId id="372" r:id="rId8"/>
    <p:sldId id="309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73" r:id="rId18"/>
    <p:sldId id="379" r:id="rId19"/>
    <p:sldId id="334" r:id="rId20"/>
    <p:sldId id="335" r:id="rId21"/>
    <p:sldId id="336" r:id="rId22"/>
    <p:sldId id="374" r:id="rId23"/>
    <p:sldId id="375" r:id="rId24"/>
    <p:sldId id="337" r:id="rId25"/>
    <p:sldId id="279" r:id="rId26"/>
    <p:sldId id="280" r:id="rId27"/>
    <p:sldId id="287" r:id="rId28"/>
    <p:sldId id="281" r:id="rId29"/>
    <p:sldId id="338" r:id="rId30"/>
    <p:sldId id="339" r:id="rId31"/>
    <p:sldId id="307" r:id="rId32"/>
    <p:sldId id="306" r:id="rId33"/>
    <p:sldId id="308" r:id="rId34"/>
    <p:sldId id="340" r:id="rId35"/>
    <p:sldId id="341" r:id="rId36"/>
    <p:sldId id="342" r:id="rId37"/>
    <p:sldId id="343" r:id="rId38"/>
    <p:sldId id="344" r:id="rId39"/>
    <p:sldId id="345" r:id="rId40"/>
    <p:sldId id="366" r:id="rId41"/>
    <p:sldId id="378" r:id="rId42"/>
    <p:sldId id="303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68" r:id="rId54"/>
    <p:sldId id="370" r:id="rId55"/>
    <p:sldId id="369" r:id="rId56"/>
    <p:sldId id="377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5" autoAdjust="0"/>
    <p:restoredTop sz="74602" autoAdjust="0"/>
  </p:normalViewPr>
  <p:slideViewPr>
    <p:cSldViewPr>
      <p:cViewPr varScale="1">
        <p:scale>
          <a:sx n="125" d="100"/>
          <a:sy n="125" d="100"/>
        </p:scale>
        <p:origin x="944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57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7" d="100"/>
          <a:sy n="37" d="100"/>
        </p:scale>
        <p:origin x="-1090" y="-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smtClean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 smtClean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01D027B5-F0D4-4038-863A-397B997864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99864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smtClean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 smtClean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E1AC2763-8190-486D-AB75-47A0F53D32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8908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en-US" altLang="zh-CN" dirty="0"/>
              <a:t>3</a:t>
            </a:r>
            <a:r>
              <a:rPr lang="zh-CN" altLang="en-US" dirty="0"/>
              <a:t>代存在较大争议。有人认为商朝始自约公元前</a:t>
            </a:r>
            <a:r>
              <a:rPr lang="en-US" altLang="zh-CN" dirty="0"/>
              <a:t>1300</a:t>
            </a:r>
            <a:r>
              <a:rPr lang="zh-CN" altLang="en-US"/>
              <a:t>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C2763-8190-486D-AB75-47A0F53D3246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371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方国制：地方封侯与伯，均为臣服于商朝的方国首领。方国独立于商朝。非“中央</a:t>
            </a:r>
            <a:r>
              <a:rPr lang="en-US" altLang="zh-CN" dirty="0"/>
              <a:t>-</a:t>
            </a:r>
            <a:r>
              <a:rPr lang="zh-CN" altLang="en-US" dirty="0"/>
              <a:t>地方”关系。</a:t>
            </a:r>
            <a:endParaRPr lang="en-US" altLang="zh-CN" dirty="0"/>
          </a:p>
          <a:p>
            <a:r>
              <a:rPr lang="zh-CN" altLang="en-US" dirty="0"/>
              <a:t>技术上的进步：</a:t>
            </a:r>
            <a:endParaRPr lang="en-US" altLang="zh-CN" dirty="0"/>
          </a:p>
          <a:p>
            <a:r>
              <a:rPr lang="zh-CN" altLang="en-US" dirty="0"/>
              <a:t>青铜器的冶炼技术，牛拉犁技术等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C2763-8190-486D-AB75-47A0F53D3246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686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分封制：较商朝更为中央集权。（之后郡县制、行省制）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C2763-8190-486D-AB75-47A0F53D3246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285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在周朝，按照中原礼仪和道德要求，确实是很多地方都有讲究的，连贵族出去打猎都要依照礼法，比如：不杀幼兽、一箭射中没射死的伤兽也不能赶尽杀绝，还有诸多礼制的规定。这些都体现了周朝的文明礼仪，这些繁复的周礼正体现了古人处理人与自然的关系、与社会的关系、诸侯之间的关系的道德准则。而在战斗中不杀老人之类虽说仁义得过分，但按照周礼的精神也是很符合的，要知道，春秋前期的诸侯战斗都是要下战书约定时间地点，然后带军队双方列阵完毕，然后堂堂正正对决，类似于“决斗”这种形式。而绝对不是春秋末期到战国，为了胜利无所不用其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C2763-8190-486D-AB75-47A0F53D3246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3678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“礼乐征伐自天子出”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——“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礼乐征伐自诸侯出”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（“礼乐征伐自大夫出”）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C2763-8190-486D-AB75-47A0F53D3246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514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右：秦代青铜戟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AC2763-8190-486D-AB75-47A0F53D3246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1085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路振</a:t>
            </a:r>
            <a:r>
              <a:rPr lang="en-US" altLang="zh-CN" dirty="0"/>
              <a:t>《</a:t>
            </a:r>
            <a:r>
              <a:rPr lang="zh-CN" altLang="en-US" dirty="0"/>
              <a:t>九国志</a:t>
            </a:r>
            <a:r>
              <a:rPr lang="en-US" altLang="zh-CN" dirty="0"/>
              <a:t>》</a:t>
            </a:r>
            <a:r>
              <a:rPr lang="zh-CN" altLang="en-US" dirty="0"/>
              <a:t>：唐哀宗天佑初（公元</a:t>
            </a:r>
            <a:r>
              <a:rPr lang="en-US" altLang="zh-CN" dirty="0"/>
              <a:t>904</a:t>
            </a:r>
            <a:r>
              <a:rPr lang="zh-CN" altLang="en-US" dirty="0"/>
              <a:t>）年，郑璠攻豫章，“发机飞火”。此为中国历史上第一次把火药应用于军事的记载。至于把火药用于民用制造爆竹，则已是</a:t>
            </a:r>
            <a:r>
              <a:rPr lang="en-US" altLang="zh-CN" dirty="0"/>
              <a:t>13</a:t>
            </a:r>
            <a:r>
              <a:rPr lang="zh-CN" altLang="en-US" dirty="0"/>
              <a:t>世纪中叶的事了。</a:t>
            </a:r>
            <a:r>
              <a:rPr lang="en-US" altLang="zh-CN" dirty="0"/>
              <a:t>——</a:t>
            </a:r>
            <a:r>
              <a:rPr lang="zh-CN" altLang="en-US" dirty="0"/>
              <a:t>刘戟锋，</a:t>
            </a:r>
            <a:r>
              <a:rPr lang="en-US" altLang="zh-CN" dirty="0"/>
              <a:t>《</a:t>
            </a:r>
            <a:r>
              <a:rPr lang="zh-CN" altLang="en-US" dirty="0"/>
              <a:t>军事技术论</a:t>
            </a:r>
            <a:r>
              <a:rPr lang="en-US" altLang="zh-CN" dirty="0"/>
              <a:t>》</a:t>
            </a:r>
            <a:r>
              <a:rPr lang="zh-CN" altLang="en-US" dirty="0"/>
              <a:t>，</a:t>
            </a:r>
            <a:r>
              <a:rPr lang="en-US" altLang="zh-CN" dirty="0"/>
              <a:t>P70</a:t>
            </a:r>
            <a:r>
              <a:rPr lang="zh-CN" altLang="en-US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AC2763-8190-486D-AB75-47A0F53D3246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87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宋时外患极深，故其历代君主，均殷殷勤求射远器之改良，并不亚于唐代。惜胡骑凭陵，人才零落，各种兵器既杂沓不精，难于胜敌；弓弩亦弗如辽金及蒙古之器；重以人心涣散，积弱日深，内有奸佞，外少良将，终难免南渡亡国之惨，人事之咎，抑亦兵器制造不精之故乎？”</a:t>
            </a:r>
            <a:r>
              <a:rPr lang="en-US" altLang="zh-CN" dirty="0"/>
              <a:t>——《</a:t>
            </a:r>
            <a:r>
              <a:rPr lang="zh-CN" altLang="en-US" dirty="0"/>
              <a:t>中国兵器史稿</a:t>
            </a:r>
            <a:r>
              <a:rPr lang="en-US" altLang="zh-CN" dirty="0"/>
              <a:t>》</a:t>
            </a:r>
            <a:r>
              <a:rPr lang="zh-CN" altLang="en-US" dirty="0"/>
              <a:t>，</a:t>
            </a:r>
            <a:r>
              <a:rPr lang="en-US" altLang="zh-CN" dirty="0"/>
              <a:t>P151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C2763-8190-486D-AB75-47A0F53D3246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58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5598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>
            <a:normAutofit/>
          </a:bodyPr>
          <a:lstStyle>
            <a:lvl1pPr>
              <a:defRPr>
                <a:latin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>
            <a:normAutofit/>
          </a:bodyPr>
          <a:lstStyle>
            <a:lvl1pPr>
              <a:defRPr>
                <a:latin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>
            <a:normAutofit/>
          </a:bodyPr>
          <a:lstStyle>
            <a:lvl1pPr>
              <a:defRPr>
                <a:latin typeface="+mn-ea"/>
              </a:defRPr>
            </a:lvl1pPr>
          </a:lstStyle>
          <a:p>
            <a:pPr>
              <a:defRPr/>
            </a:pPr>
            <a:fld id="{72EB7194-1164-4C61-903D-BDFD242E37D5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57D15-B0AB-4F00-830B-332A335D640B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188913"/>
            <a:ext cx="2178050" cy="61198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188913"/>
            <a:ext cx="6383337" cy="61198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1D651-E590-431C-8999-F3847EC8C224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74882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剪贴画占位符 2"/>
          <p:cNvSpPr>
            <a:spLocks noGrp="1"/>
          </p:cNvSpPr>
          <p:nvPr>
            <p:ph type="clipArt" sz="half" idx="1"/>
          </p:nvPr>
        </p:nvSpPr>
        <p:spPr>
          <a:xfrm>
            <a:off x="179388" y="1484313"/>
            <a:ext cx="4279900" cy="4824412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11688" y="1484313"/>
            <a:ext cx="4281487" cy="48244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B0405-5DD1-415F-BAAF-873DC758E2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0E4E1-AA82-4C46-91E5-5CF9651FB3BB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4170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91683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709E0-AD2C-439F-B6E4-31631A1EAD09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1484313"/>
            <a:ext cx="4279900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1688" y="1484313"/>
            <a:ext cx="4281487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BE186-009F-49B8-A398-8A6ACFC32598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E80FD-6FEA-40D8-910F-3AB82656071D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6BEA4-790D-476A-AB68-003E64C504E8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BE4-83B8-443D-91F4-821EF2AB45E6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4347B-DE46-4A55-94F7-24EEC591D440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B7437-8166-42BB-9798-0D32B252C4E1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16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88913"/>
            <a:ext cx="74882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484313"/>
            <a:ext cx="8713787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22275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1400" b="1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373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r">
              <a:defRPr sz="1400" b="1">
                <a:latin typeface="+mn-lt"/>
              </a:defRPr>
            </a:lvl1pPr>
          </a:lstStyle>
          <a:p>
            <a:pPr>
              <a:defRPr/>
            </a:pPr>
            <a:fld id="{DF41C06B-F8FF-4524-9849-80732CD738E4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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6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中国古近代军事思想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131516"/>
          </a:xfrm>
        </p:spPr>
        <p:txBody>
          <a:bodyPr/>
          <a:lstStyle/>
          <a:p>
            <a:r>
              <a:rPr lang="zh-CN" altLang="en-US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发展历程与主要思想</a:t>
            </a:r>
          </a:p>
        </p:txBody>
      </p:sp>
    </p:spTree>
    <p:extLst>
      <p:ext uri="{BB962C8B-B14F-4D97-AF65-F5344CB8AC3E}">
        <p14:creationId xmlns:p14="http://schemas.microsoft.com/office/powerpoint/2010/main" val="96297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商朝的兵器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5867400" y="1844675"/>
            <a:ext cx="3121025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3300" dirty="0">
                <a:solidFill>
                  <a:srgbClr val="FF3300"/>
                </a:solidFill>
              </a:rPr>
              <a:t>钺 </a:t>
            </a:r>
            <a:r>
              <a:rPr lang="zh-CN" altLang="en-US" sz="3300" dirty="0"/>
              <a:t>( </a:t>
            </a:r>
            <a:r>
              <a:rPr lang="en-US" altLang="zh-CN" sz="3300" dirty="0"/>
              <a:t>yuè</a:t>
            </a:r>
            <a:r>
              <a:rPr lang="zh-CN" altLang="en-US" sz="3300" dirty="0"/>
              <a:t>)</a:t>
            </a:r>
            <a:endParaRPr lang="zh-CN" altLang="en-US" sz="2800" dirty="0"/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2800" dirty="0"/>
              <a:t>   古代兵器中刑具，用于砍杀。形状像后来的大斧。有穿，安装长柄。有些钺雕镂精致的纹饰，可能是作为仪仗用的。钺大部分是商代的。 </a:t>
            </a: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468313" y="5589588"/>
            <a:ext cx="5399087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75000"/>
              </a:lnSpc>
            </a:pPr>
            <a:r>
              <a:rPr lang="zh-CN" altLang="en-US" sz="2700" b="1">
                <a:solidFill>
                  <a:schemeClr val="tx2"/>
                </a:solidFill>
              </a:rPr>
              <a:t>商 公元前12世纪 </a:t>
            </a:r>
            <a:br>
              <a:rPr lang="zh-CN" altLang="en-US" sz="2700" b="1">
                <a:solidFill>
                  <a:schemeClr val="tx2"/>
                </a:solidFill>
              </a:rPr>
            </a:br>
            <a:r>
              <a:rPr lang="zh-CN" altLang="en-US" sz="2400" b="1">
                <a:solidFill>
                  <a:schemeClr val="tx2"/>
                </a:solidFill>
              </a:rPr>
              <a:t>高30.4厘米，西柏林东方艺术博物馆</a:t>
            </a:r>
            <a:r>
              <a:rPr lang="zh-CN" altLang="en-US" sz="4400" b="1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6" name="图片 5" descr="q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1500174"/>
            <a:ext cx="4357718" cy="40102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商朝的兵器</a:t>
            </a: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5940425" y="1844675"/>
            <a:ext cx="2949575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3300">
                <a:solidFill>
                  <a:srgbClr val="FF3300"/>
                </a:solidFill>
                <a:latin typeface="微软雅黑" pitchFamily="34" charset="-122"/>
              </a:rPr>
              <a:t>“</a:t>
            </a:r>
            <a:r>
              <a:rPr lang="zh-CN" altLang="en-US" sz="3300">
                <a:solidFill>
                  <a:srgbClr val="FF3300"/>
                </a:solidFill>
              </a:rPr>
              <a:t>妇好</a:t>
            </a:r>
            <a:r>
              <a:rPr lang="zh-CN" altLang="en-US" sz="3300">
                <a:solidFill>
                  <a:srgbClr val="FF3300"/>
                </a:solidFill>
                <a:latin typeface="微软雅黑" pitchFamily="34" charset="-122"/>
              </a:rPr>
              <a:t>”</a:t>
            </a:r>
            <a:r>
              <a:rPr lang="zh-CN" altLang="en-US" sz="3300">
                <a:solidFill>
                  <a:srgbClr val="FF3300"/>
                </a:solidFill>
              </a:rPr>
              <a:t>钺</a:t>
            </a:r>
            <a:br>
              <a:rPr lang="zh-CN" altLang="en-US" sz="3300">
                <a:solidFill>
                  <a:srgbClr val="FF3300"/>
                </a:solidFill>
              </a:rPr>
            </a:br>
            <a:br>
              <a:rPr lang="zh-CN" altLang="en-US" sz="2800"/>
            </a:br>
            <a:r>
              <a:rPr lang="zh-CN" altLang="en-US" sz="2800"/>
              <a:t>   商后期，长39.5厘米，刃宽37.5厘米，重9千克，体形巨大，饰以双虎噬人纹，铭</a:t>
            </a:r>
            <a:r>
              <a:rPr lang="zh-CN" altLang="en-US" sz="2800">
                <a:latin typeface="微软雅黑" pitchFamily="34" charset="-122"/>
              </a:rPr>
              <a:t>“</a:t>
            </a:r>
            <a:r>
              <a:rPr lang="zh-CN" altLang="en-US" sz="2800"/>
              <a:t>妇好</a:t>
            </a:r>
            <a:r>
              <a:rPr lang="zh-CN" altLang="en-US" sz="2800">
                <a:latin typeface="微软雅黑" pitchFamily="34" charset="-122"/>
              </a:rPr>
              <a:t>”</a:t>
            </a:r>
            <a:r>
              <a:rPr lang="zh-CN" altLang="en-US" sz="2800"/>
              <a:t> 二字。 </a:t>
            </a:r>
          </a:p>
        </p:txBody>
      </p:sp>
      <p:pic>
        <p:nvPicPr>
          <p:cNvPr id="21508" name="Picture 5" descr="妇好钺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412875"/>
            <a:ext cx="4778375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商朝的兵器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23850" y="1484313"/>
          <a:ext cx="4157663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Clip" r:id="rId3" imgW="1619476" imgH="1905266" progId="">
                  <p:embed/>
                </p:oleObj>
              </mc:Choice>
              <mc:Fallback>
                <p:oleObj name="Clip" r:id="rId3" imgW="1619476" imgH="190526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484313"/>
                        <a:ext cx="4157663" cy="489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4762500" y="1844675"/>
            <a:ext cx="4202113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3300">
                <a:solidFill>
                  <a:srgbClr val="FF3300"/>
                </a:solidFill>
              </a:rPr>
              <a:t>镞</a:t>
            </a:r>
            <a:br>
              <a:rPr lang="zh-CN" altLang="en-US" sz="2200"/>
            </a:br>
            <a:r>
              <a:rPr lang="zh-CN" altLang="en-US" sz="2400"/>
              <a:t>即箭头，有双翼、三棱等多种形式。商至西周的族多双翼式的，主要特征是镞身由中脊分为左右两叶，叶外缘作刃状，向前聚成前锋，向后形成倒刺形的后锋。春秋的镞多三棱式或圆锥式；战国的镞以三棱式为主。镞后部延伸拉箭杆的部分称</a:t>
            </a:r>
            <a:r>
              <a:rPr lang="zh-CN" altLang="en-US" sz="2400">
                <a:latin typeface="微软雅黑" pitchFamily="34" charset="-122"/>
              </a:rPr>
              <a:t>“</a:t>
            </a:r>
            <a:r>
              <a:rPr lang="zh-CN" altLang="en-US" sz="2400"/>
              <a:t>茎</a:t>
            </a:r>
            <a:r>
              <a:rPr lang="zh-CN" altLang="en-US" sz="2400">
                <a:latin typeface="微软雅黑" pitchFamily="34" charset="-122"/>
              </a:rPr>
              <a:t>”</a:t>
            </a:r>
            <a:r>
              <a:rPr lang="zh-CN" altLang="en-US" sz="2400"/>
              <a:t>或</a:t>
            </a:r>
            <a:r>
              <a:rPr lang="zh-CN" altLang="en-US" sz="2400">
                <a:latin typeface="微软雅黑" pitchFamily="34" charset="-122"/>
              </a:rPr>
              <a:t>“</a:t>
            </a:r>
            <a:r>
              <a:rPr lang="zh-CN" altLang="en-US" sz="2400"/>
              <a:t>铤</a:t>
            </a:r>
            <a:r>
              <a:rPr lang="zh-CN" altLang="en-US" sz="2400">
                <a:latin typeface="微软雅黑" pitchFamily="34" charset="-122"/>
              </a:rPr>
              <a:t>”</a:t>
            </a:r>
            <a:r>
              <a:rPr lang="zh-CN" altLang="en-US" sz="2400"/>
              <a:t>。</a:t>
            </a:r>
            <a:r>
              <a:rPr lang="zh-CN" altLang="en-US" sz="280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商朝的兵器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6084888" y="1484313"/>
            <a:ext cx="2759075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3000">
                <a:solidFill>
                  <a:srgbClr val="FF3300"/>
                </a:solidFill>
              </a:rPr>
              <a:t>戈</a:t>
            </a:r>
            <a:br>
              <a:rPr lang="zh-CN" altLang="en-US" sz="2400"/>
            </a:br>
            <a:br>
              <a:rPr lang="zh-CN" altLang="en-US" sz="2400"/>
            </a:br>
            <a:r>
              <a:rPr lang="zh-CN" altLang="en-US" sz="2800"/>
              <a:t>用于钩杀。由铜制的戈头、木或竹柲（</a:t>
            </a:r>
            <a:r>
              <a:rPr lang="en-US" altLang="zh-CN" sz="2800"/>
              <a:t>bi</a:t>
            </a:r>
            <a:r>
              <a:rPr lang="zh-CN" altLang="en-US" sz="2800"/>
              <a:t>音必，柄）、柲上端的柲冒和下端的铜鐏（</a:t>
            </a:r>
            <a:r>
              <a:rPr lang="en-US" altLang="zh-CN" sz="2800"/>
              <a:t>zun </a:t>
            </a:r>
            <a:r>
              <a:rPr lang="zh-CN" altLang="en-US" sz="2800"/>
              <a:t>音尊）四部分构成。</a:t>
            </a:r>
          </a:p>
        </p:txBody>
      </p:sp>
      <p:sp>
        <p:nvSpPr>
          <p:cNvPr id="4101" name="Rectangle 6"/>
          <p:cNvSpPr>
            <a:spLocks noChangeArrowheads="1"/>
          </p:cNvSpPr>
          <p:nvPr/>
        </p:nvSpPr>
        <p:spPr bwMode="auto">
          <a:xfrm>
            <a:off x="323850" y="4941888"/>
            <a:ext cx="5616575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tx2"/>
                </a:solidFill>
              </a:rPr>
              <a:t>铜曲内戈，商后期，全长38.6厘米，援长26.3厘米，通体镶绿松石，内饰夔纹。</a:t>
            </a:r>
          </a:p>
        </p:txBody>
      </p:sp>
      <p:pic>
        <p:nvPicPr>
          <p:cNvPr id="6" name="图片 5" descr="taa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2000240"/>
            <a:ext cx="5873503" cy="27146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商朝的兵器</a:t>
            </a: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5651500" y="1484313"/>
            <a:ext cx="3241675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3300">
                <a:solidFill>
                  <a:srgbClr val="FF3300"/>
                </a:solidFill>
              </a:rPr>
              <a:t>铜胄</a:t>
            </a: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商后期，</a:t>
            </a:r>
            <a:br>
              <a:rPr lang="zh-CN" altLang="en-US" sz="2800"/>
            </a:br>
            <a:r>
              <a:rPr lang="zh-CN" altLang="en-US" sz="2800"/>
              <a:t>高22.8厘米，宽22.5厘米，胄面饰简化饕餮纹。</a:t>
            </a:r>
          </a:p>
        </p:txBody>
      </p:sp>
      <p:pic>
        <p:nvPicPr>
          <p:cNvPr id="5" name="图片 4" descr="taa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538" y="1500173"/>
            <a:ext cx="3618555" cy="48577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/>
              <a:t>中国古代军事思想的形成</a:t>
            </a:r>
            <a:r>
              <a:rPr lang="zh-CN" altLang="en-US" sz="4000" dirty="0">
                <a:latin typeface="微软雅黑" pitchFamily="34" charset="-122"/>
              </a:rPr>
              <a:t>—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西周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496902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3600" dirty="0">
                <a:solidFill>
                  <a:srgbClr val="FF3300"/>
                </a:solidFill>
              </a:rPr>
              <a:t>社会背景：</a:t>
            </a:r>
            <a:br>
              <a:rPr lang="zh-CN" altLang="en-US" sz="3600"/>
            </a:br>
            <a:r>
              <a:rPr lang="zh-CN" altLang="en-US" sz="3100">
                <a:latin typeface="Times New Roman" pitchFamily="18" charset="0"/>
              </a:rPr>
              <a:t>分封制</a:t>
            </a:r>
            <a:br>
              <a:rPr lang="en-US" altLang="zh-CN" sz="3100" dirty="0">
                <a:latin typeface="Times New Roman" pitchFamily="18" charset="0"/>
              </a:rPr>
            </a:br>
            <a:r>
              <a:rPr lang="zh-CN" altLang="en-US" sz="3100" dirty="0">
                <a:latin typeface="Times New Roman" pitchFamily="18" charset="0"/>
              </a:rPr>
              <a:t>奴隶制经济生产力水平显著提高</a:t>
            </a:r>
            <a:br>
              <a:rPr lang="zh-CN" altLang="en-US" sz="3100" dirty="0">
                <a:latin typeface="Times New Roman" pitchFamily="18" charset="0"/>
              </a:rPr>
            </a:br>
            <a:r>
              <a:rPr lang="zh-CN" altLang="en-US" sz="3100" dirty="0">
                <a:latin typeface="Times New Roman" pitchFamily="18" charset="0"/>
              </a:rPr>
              <a:t>有了专用书写的文字和书写材料（简策、版牍）</a:t>
            </a:r>
            <a:br>
              <a:rPr lang="zh-CN" altLang="en-US" sz="3100" dirty="0">
                <a:latin typeface="Times New Roman" pitchFamily="18" charset="0"/>
              </a:rPr>
            </a:br>
            <a:r>
              <a:rPr lang="zh-CN" altLang="en-US" sz="3100" dirty="0">
                <a:latin typeface="Times New Roman" pitchFamily="18" charset="0"/>
              </a:rPr>
              <a:t>铜兵器的制造技术有了显著改进，青铜器制造达到了鼎盛时期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F3300"/>
                </a:solidFill>
              </a:rPr>
              <a:t>武器装备和军队建制：</a:t>
            </a:r>
            <a:br>
              <a:rPr lang="zh-CN" altLang="en-US" sz="3600" dirty="0">
                <a:solidFill>
                  <a:srgbClr val="FF3300"/>
                </a:solidFill>
              </a:rPr>
            </a:br>
            <a:r>
              <a:rPr lang="zh-CN" altLang="en-US" sz="3100" dirty="0">
                <a:latin typeface="Times New Roman" pitchFamily="18" charset="0"/>
              </a:rPr>
              <a:t>出现了合戈、矛为一体的戟</a:t>
            </a:r>
            <a:br>
              <a:rPr lang="zh-CN" altLang="en-US" sz="3100" dirty="0">
                <a:latin typeface="Times New Roman" pitchFamily="18" charset="0"/>
              </a:rPr>
            </a:br>
            <a:r>
              <a:rPr lang="zh-CN" altLang="en-US" sz="3100" dirty="0">
                <a:latin typeface="Times New Roman" pitchFamily="18" charset="0"/>
              </a:rPr>
              <a:t>军队编制：军、师、旅、卒、两、伍</a:t>
            </a:r>
            <a:br>
              <a:rPr lang="zh-CN" altLang="en-US" sz="3100" dirty="0">
                <a:latin typeface="Times New Roman" pitchFamily="18" charset="0"/>
              </a:rPr>
            </a:br>
            <a:r>
              <a:rPr lang="zh-CN" altLang="en-US" sz="3100" dirty="0">
                <a:latin typeface="Times New Roman" pitchFamily="18" charset="0"/>
              </a:rPr>
              <a:t>军队主力是战车兵，以车乘为基本作战单位</a:t>
            </a:r>
            <a:br>
              <a:rPr lang="zh-CN" altLang="en-US" sz="3100" dirty="0">
                <a:latin typeface="Times New Roman" pitchFamily="18" charset="0"/>
              </a:rPr>
            </a:br>
            <a:r>
              <a:rPr lang="zh-CN" altLang="en-US" sz="3100" dirty="0">
                <a:latin typeface="Times New Roman" pitchFamily="18" charset="0"/>
              </a:rPr>
              <a:t>在上层社会中逐渐形成尚武的习俗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/>
              <a:t>中国古代军事思想的形成</a:t>
            </a:r>
            <a:r>
              <a:rPr lang="zh-CN" altLang="en-US" sz="4000" dirty="0">
                <a:latin typeface="微软雅黑" pitchFamily="34" charset="-122"/>
              </a:rPr>
              <a:t>—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西周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3"/>
            <a:ext cx="8713787" cy="496887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 dirty="0">
                <a:solidFill>
                  <a:srgbClr val="FF3300"/>
                </a:solidFill>
              </a:rPr>
              <a:t>军事思想</a:t>
            </a:r>
          </a:p>
          <a:p>
            <a:pPr lvl="1"/>
            <a:r>
              <a:rPr lang="zh-CN" altLang="en-US" dirty="0">
                <a:latin typeface="Times New Roman" pitchFamily="18" charset="0"/>
              </a:rPr>
              <a:t>“周礼”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《军志》、《军政》：标志着中国古代军事思想的形成</a:t>
            </a: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基本上仍以天命观为基本内容</a:t>
            </a: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更注重谋略的同时，开始注重人本身的力量</a:t>
            </a: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作战中注意人心项背问题</a:t>
            </a: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揭示了“权出于战”的战争本质观点，“天下虽安，忘战必危”的战备观，“顺天、阜财、怿众、利地、右兵”是决定战争胜负的基本因素</a:t>
            </a: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奠定了中国古代军事思想的根基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西周地图</a:t>
            </a:r>
          </a:p>
        </p:txBody>
      </p:sp>
      <p:pic>
        <p:nvPicPr>
          <p:cNvPr id="3" name="图片 2" descr="03 西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古代战车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128792" cy="5346594"/>
          </a:xfrm>
        </p:spPr>
      </p:pic>
    </p:spTree>
    <p:extLst>
      <p:ext uri="{BB962C8B-B14F-4D97-AF65-F5344CB8AC3E}">
        <p14:creationId xmlns:p14="http://schemas.microsoft.com/office/powerpoint/2010/main" val="134496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中国古代军事思想的成熟</a:t>
            </a:r>
            <a:br>
              <a:rPr lang="zh-CN" altLang="en-US" sz="4000" dirty="0"/>
            </a:br>
            <a:r>
              <a:rPr lang="zh-CN" altLang="en-US" sz="3600" dirty="0">
                <a:latin typeface="楷体" pitchFamily="49" charset="-122"/>
                <a:ea typeface="楷体" pitchFamily="49" charset="-122"/>
              </a:rPr>
              <a:t>春秋战国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FF3300"/>
                </a:solidFill>
              </a:rPr>
              <a:t>社会背景：</a:t>
            </a:r>
          </a:p>
          <a:p>
            <a:pPr lvl="1" eaLnBrk="1" hangingPunct="1"/>
            <a:r>
              <a:rPr lang="zh-CN" altLang="en-US" sz="3000">
                <a:latin typeface="Times New Roman" pitchFamily="18" charset="0"/>
              </a:rPr>
              <a:t>经历了奴隶制社会的后期和封建制社会的初期</a:t>
            </a:r>
          </a:p>
          <a:p>
            <a:pPr lvl="1" eaLnBrk="1" hangingPunct="1"/>
            <a:r>
              <a:rPr lang="zh-CN" altLang="en-US" sz="3000">
                <a:latin typeface="Times New Roman" pitchFamily="18" charset="0"/>
              </a:rPr>
              <a:t>王权下移导致春秋时期各诸侯国争霸天下</a:t>
            </a:r>
          </a:p>
          <a:p>
            <a:pPr lvl="1" eaLnBrk="1" hangingPunct="1"/>
            <a:r>
              <a:rPr lang="zh-CN" altLang="en-US" sz="3000">
                <a:latin typeface="Times New Roman" pitchFamily="18" charset="0"/>
              </a:rPr>
              <a:t>战国时，形成了齐、秦、楚、赵、燕、魏、韩七强鼎立的局面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3600">
                <a:solidFill>
                  <a:srgbClr val="FF3300"/>
                </a:solidFill>
              </a:rPr>
              <a:t>武器装备：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3000">
                <a:latin typeface="Times New Roman" pitchFamily="18" charset="0"/>
              </a:rPr>
              <a:t>青铜器在形制和重量上都有了很大的改进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3000">
                <a:latin typeface="Times New Roman" pitchFamily="18" charset="0"/>
              </a:rPr>
              <a:t>铁制武器被发明并逐渐运用于战场</a:t>
            </a:r>
            <a:r>
              <a:rPr lang="en-US" altLang="zh-CN" sz="3000">
                <a:latin typeface="Times New Roman" pitchFamily="18" charset="0"/>
              </a:rPr>
              <a:t>(</a:t>
            </a:r>
            <a:r>
              <a:rPr lang="zh-CN" altLang="en-US" sz="3000">
                <a:latin typeface="Times New Roman" pitchFamily="18" charset="0"/>
              </a:rPr>
              <a:t>春秋末期</a:t>
            </a:r>
            <a:r>
              <a:rPr lang="en-US" altLang="zh-CN" sz="3000">
                <a:latin typeface="Times New Roman" pitchFamily="18" charset="0"/>
              </a:rPr>
              <a:t>)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3000">
                <a:latin typeface="Times New Roman" pitchFamily="18" charset="0"/>
              </a:rPr>
              <a:t>远射武器大量使用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我国各朝代的年份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600">
                <a:latin typeface="Tahoma" pitchFamily="34" charset="0"/>
                <a:cs typeface="Tahoma" pitchFamily="34" charset="0"/>
              </a:rPr>
              <a:t>五帝：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约公元前</a:t>
            </a:r>
            <a:r>
              <a:rPr lang="en-US" altLang="zh-CN" sz="2800">
                <a:latin typeface="Tahoma" pitchFamily="34" charset="0"/>
                <a:cs typeface="Tahoma" pitchFamily="34" charset="0"/>
              </a:rPr>
              <a:t>30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世纪初～约公元前</a:t>
            </a:r>
            <a:r>
              <a:rPr lang="en-US" altLang="zh-CN" sz="2800">
                <a:latin typeface="Tahoma" pitchFamily="34" charset="0"/>
                <a:cs typeface="Tahoma" pitchFamily="34" charset="0"/>
              </a:rPr>
              <a:t>21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世纪初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3600" noProof="1">
                <a:latin typeface="Tahoma" pitchFamily="34" charset="0"/>
                <a:cs typeface="Tahoma" pitchFamily="34" charset="0"/>
              </a:rPr>
              <a:t>夏：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公元前</a:t>
            </a:r>
            <a:r>
              <a:rPr lang="en-US" altLang="zh-CN" sz="2800">
                <a:latin typeface="Tahoma" pitchFamily="34" charset="0"/>
                <a:cs typeface="Tahoma" pitchFamily="34" charset="0"/>
              </a:rPr>
              <a:t>2070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年～公元前</a:t>
            </a:r>
            <a:r>
              <a:rPr lang="en-US" altLang="zh-CN" sz="2800">
                <a:latin typeface="Tahoma" pitchFamily="34" charset="0"/>
                <a:cs typeface="Tahoma" pitchFamily="34" charset="0"/>
              </a:rPr>
              <a:t>1600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年</a:t>
            </a:r>
            <a:endParaRPr lang="en-US" altLang="zh-CN" sz="2800">
              <a:latin typeface="Tahoma" pitchFamily="34" charset="0"/>
              <a:cs typeface="Tahom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3600" noProof="1">
                <a:latin typeface="Tahoma" pitchFamily="34" charset="0"/>
                <a:cs typeface="Tahoma" pitchFamily="34" charset="0"/>
              </a:rPr>
              <a:t>商：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公元前</a:t>
            </a:r>
            <a:r>
              <a:rPr lang="zh-CN" altLang="en-US" sz="2800" noProof="1">
                <a:latin typeface="Tahoma" pitchFamily="34" charset="0"/>
                <a:cs typeface="Tahoma" pitchFamily="34" charset="0"/>
              </a:rPr>
              <a:t>1</a:t>
            </a:r>
            <a:r>
              <a:rPr lang="en-US" altLang="zh-CN" sz="2800">
                <a:latin typeface="Tahoma" pitchFamily="34" charset="0"/>
                <a:cs typeface="Tahoma" pitchFamily="34" charset="0"/>
              </a:rPr>
              <a:t>600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～公元前</a:t>
            </a:r>
            <a:r>
              <a:rPr lang="en-US" altLang="zh-CN" sz="2800">
                <a:latin typeface="Tahoma" pitchFamily="34" charset="0"/>
                <a:cs typeface="Tahoma" pitchFamily="34" charset="0"/>
              </a:rPr>
              <a:t>1046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3600" noProof="1">
                <a:latin typeface="Tahoma" pitchFamily="34" charset="0"/>
                <a:cs typeface="Tahoma" pitchFamily="34" charset="0"/>
              </a:rPr>
              <a:t>周：</a:t>
            </a:r>
            <a:endParaRPr lang="en-US" altLang="zh-CN" sz="3600">
              <a:latin typeface="Tahoma" pitchFamily="34" charset="0"/>
              <a:cs typeface="Tahoma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noProof="1">
                <a:latin typeface="Tahoma" pitchFamily="34" charset="0"/>
                <a:cs typeface="Tahoma" pitchFamily="34" charset="0"/>
              </a:rPr>
              <a:t>西周：</a:t>
            </a:r>
            <a:r>
              <a:rPr lang="zh-CN" altLang="en-US">
                <a:latin typeface="Tahoma" pitchFamily="34" charset="0"/>
                <a:cs typeface="Tahoma" pitchFamily="34" charset="0"/>
              </a:rPr>
              <a:t>公元前</a:t>
            </a:r>
            <a:r>
              <a:rPr lang="en-US" altLang="zh-CN">
                <a:latin typeface="Tahoma" pitchFamily="34" charset="0"/>
                <a:cs typeface="Tahoma" pitchFamily="34" charset="0"/>
              </a:rPr>
              <a:t>1046</a:t>
            </a:r>
            <a:r>
              <a:rPr lang="zh-CN" altLang="en-US">
                <a:latin typeface="Tahoma" pitchFamily="34" charset="0"/>
                <a:cs typeface="Tahoma" pitchFamily="34" charset="0"/>
              </a:rPr>
              <a:t>～公元前</a:t>
            </a:r>
            <a:r>
              <a:rPr lang="zh-CN" altLang="en-US" noProof="1">
                <a:latin typeface="Tahoma" pitchFamily="34" charset="0"/>
                <a:cs typeface="Tahoma" pitchFamily="34" charset="0"/>
              </a:rPr>
              <a:t>771</a:t>
            </a:r>
            <a:endParaRPr lang="en-US" altLang="zh-CN">
              <a:latin typeface="Tahoma" pitchFamily="34" charset="0"/>
              <a:cs typeface="Tahoma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noProof="1">
                <a:latin typeface="Tahoma" pitchFamily="34" charset="0"/>
                <a:cs typeface="Tahoma" pitchFamily="34" charset="0"/>
              </a:rPr>
              <a:t>东周：</a:t>
            </a:r>
            <a:r>
              <a:rPr lang="zh-CN" altLang="en-US">
                <a:latin typeface="Tahoma" pitchFamily="34" charset="0"/>
                <a:cs typeface="Tahoma" pitchFamily="34" charset="0"/>
              </a:rPr>
              <a:t>公元前</a:t>
            </a:r>
            <a:r>
              <a:rPr lang="zh-CN" altLang="en-US" noProof="1">
                <a:latin typeface="Tahoma" pitchFamily="34" charset="0"/>
                <a:cs typeface="Tahoma" pitchFamily="34" charset="0"/>
              </a:rPr>
              <a:t>770</a:t>
            </a:r>
            <a:r>
              <a:rPr lang="zh-CN" altLang="en-US">
                <a:latin typeface="Tahoma" pitchFamily="34" charset="0"/>
                <a:cs typeface="Tahoma" pitchFamily="34" charset="0"/>
              </a:rPr>
              <a:t>～公元前</a:t>
            </a:r>
            <a:r>
              <a:rPr lang="zh-CN" altLang="en-US" noProof="1">
                <a:latin typeface="Tahoma" pitchFamily="34" charset="0"/>
                <a:cs typeface="Tahoma" pitchFamily="34" charset="0"/>
              </a:rPr>
              <a:t>256</a:t>
            </a:r>
            <a:endParaRPr lang="en-US" altLang="zh-CN">
              <a:latin typeface="Tahoma" pitchFamily="34" charset="0"/>
              <a:cs typeface="Tahom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3600" noProof="1">
                <a:latin typeface="Tahoma" pitchFamily="34" charset="0"/>
                <a:cs typeface="Tahoma" pitchFamily="34" charset="0"/>
              </a:rPr>
              <a:t>秦：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公元前</a:t>
            </a:r>
            <a:r>
              <a:rPr lang="zh-CN" altLang="en-US" sz="2800" noProof="1">
                <a:latin typeface="Tahoma" pitchFamily="34" charset="0"/>
                <a:cs typeface="Tahoma" pitchFamily="34" charset="0"/>
              </a:rPr>
              <a:t>221</a:t>
            </a:r>
            <a:r>
              <a:rPr lang="zh-CN" altLang="en-US" sz="2800">
                <a:latin typeface="Tahoma" pitchFamily="34" charset="0"/>
                <a:cs typeface="Tahoma" pitchFamily="34" charset="0"/>
              </a:rPr>
              <a:t>～公元前</a:t>
            </a:r>
            <a:r>
              <a:rPr lang="zh-CN" altLang="en-US" sz="2800" noProof="1">
                <a:latin typeface="Tahoma" pitchFamily="34" charset="0"/>
                <a:cs typeface="Tahoma" pitchFamily="34" charset="0"/>
              </a:rPr>
              <a:t>206</a:t>
            </a:r>
            <a:endParaRPr lang="en-US" altLang="zh-CN" sz="2800">
              <a:latin typeface="Tahoma" pitchFamily="34" charset="0"/>
              <a:cs typeface="Tahom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3600">
                <a:latin typeface="Tahoma" pitchFamily="34" charset="0"/>
                <a:cs typeface="Tahoma" pitchFamily="34" charset="0"/>
              </a:rPr>
              <a:t>……</a:t>
            </a:r>
            <a:endParaRPr lang="zh-CN" altLang="en-US" sz="36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中国古代军事思想的成熟</a:t>
            </a:r>
            <a:br>
              <a:rPr lang="zh-CN" altLang="en-US" sz="4000" dirty="0"/>
            </a:br>
            <a:r>
              <a:rPr lang="zh-CN" altLang="en-US" sz="3600" dirty="0">
                <a:latin typeface="楷体" pitchFamily="49" charset="-122"/>
                <a:ea typeface="楷体" pitchFamily="49" charset="-122"/>
              </a:rPr>
              <a:t>春秋战国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FF3300"/>
                </a:solidFill>
              </a:rPr>
              <a:t>军队建制：</a:t>
            </a:r>
          </a:p>
          <a:p>
            <a:pPr lvl="1" eaLnBrk="1" hangingPunct="1"/>
            <a:r>
              <a:rPr lang="zh-CN" altLang="en-US" sz="3000">
                <a:latin typeface="Times New Roman" pitchFamily="18" charset="0"/>
              </a:rPr>
              <a:t>改变以车兵为主的体制，出现了以步兵为主，骑兵、弩兵、舟师等兵种并协同作战</a:t>
            </a:r>
          </a:p>
          <a:p>
            <a:pPr lvl="1" eaLnBrk="1" hangingPunct="1"/>
            <a:r>
              <a:rPr lang="zh-CN" altLang="en-US" sz="3000">
                <a:latin typeface="Times New Roman" pitchFamily="18" charset="0"/>
              </a:rPr>
              <a:t>战国时普遍实行郡县征兵制；同时采取募兵制，选武士以充当军队的骨干、组成国君的卫队</a:t>
            </a:r>
          </a:p>
          <a:p>
            <a:pPr lvl="1" eaLnBrk="1" hangingPunct="1"/>
            <a:r>
              <a:rPr lang="zh-CN" altLang="en-US" sz="3000">
                <a:latin typeface="Times New Roman" pitchFamily="18" charset="0"/>
              </a:rPr>
              <a:t>产生了专职的将帅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中国古代军事思想的成熟</a:t>
            </a:r>
            <a:br>
              <a:rPr lang="zh-CN" altLang="en-US" sz="4000" dirty="0"/>
            </a:br>
            <a:r>
              <a:rPr lang="zh-CN" altLang="en-US" sz="3600" dirty="0">
                <a:latin typeface="楷体" pitchFamily="49" charset="-122"/>
                <a:ea typeface="楷体" pitchFamily="49" charset="-122"/>
              </a:rPr>
              <a:t>春秋战国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FF3300"/>
                </a:solidFill>
              </a:rPr>
              <a:t>军事思想的特点：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</a:rPr>
              <a:t>学术思想活跃，促进了军事思想的空前发展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</a:rPr>
              <a:t>注重军事斗争和外交斗争的结合和敌友力量的分化组合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</a:rPr>
              <a:t>产生了《六韬》、《司马法》、《孙子兵法》、《吴子兵法》、《孙膑兵法》、《尉缭子》等巨著，探讨了战争爆发的原因、性质和战争胜败的基本因素，在战略战术上总结了带普遍性的军事规律，标志着中国古代军事思想的成熟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春秋地图</a:t>
            </a:r>
          </a:p>
        </p:txBody>
      </p:sp>
      <p:pic>
        <p:nvPicPr>
          <p:cNvPr id="3" name="图片 2" descr="05 春秋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战国地图</a:t>
            </a:r>
          </a:p>
        </p:txBody>
      </p:sp>
      <p:pic>
        <p:nvPicPr>
          <p:cNvPr id="3" name="图片 2" descr="06 战国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春秋战国时的兵器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650724"/>
              </p:ext>
            </p:extLst>
          </p:nvPr>
        </p:nvGraphicFramePr>
        <p:xfrm>
          <a:off x="107504" y="1450429"/>
          <a:ext cx="3321050" cy="522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Clip" r:id="rId4" imgW="1209524" imgH="1905266" progId="">
                  <p:embed/>
                </p:oleObj>
              </mc:Choice>
              <mc:Fallback>
                <p:oleObj name="Clip" r:id="rId4" imgW="1209524" imgH="190526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450429"/>
                        <a:ext cx="3321050" cy="522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6300192" y="1484784"/>
            <a:ext cx="215800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3300" dirty="0">
                <a:solidFill>
                  <a:srgbClr val="FF3300"/>
                </a:solidFill>
              </a:rPr>
              <a:t>戟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是戈和矛的合体，兼有戈用于钩、矛用于刺两种作用。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486652"/>
            <a:ext cx="2024198" cy="51571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春秋战国时的兵器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23850" y="4076700"/>
            <a:ext cx="8569325" cy="1828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 sz="3300">
                <a:solidFill>
                  <a:srgbClr val="FF3300"/>
                </a:solidFill>
              </a:rPr>
              <a:t>铜短剑</a:t>
            </a: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春秋早期，长28厘米，剑脊饰猪纹，剑格饰牛纹，剑柄饰马纹，正背面纹饰相同，甚精美。 </a:t>
            </a:r>
          </a:p>
        </p:txBody>
      </p:sp>
      <p:pic>
        <p:nvPicPr>
          <p:cNvPr id="6" name="图片 5" descr="taz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1928802"/>
            <a:ext cx="8898000" cy="13573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913"/>
            <a:ext cx="6984057" cy="1143000"/>
          </a:xfrm>
        </p:spPr>
        <p:txBody>
          <a:bodyPr/>
          <a:lstStyle/>
          <a:p>
            <a:pPr algn="l" eaLnBrk="1" hangingPunct="1"/>
            <a:r>
              <a:rPr lang="zh-CN" altLang="en-US" dirty="0"/>
              <a:t>春秋战国时的兵器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3568" y="1556792"/>
            <a:ext cx="4270375" cy="4824412"/>
          </a:xfrm>
        </p:spPr>
        <p:txBody>
          <a:bodyPr/>
          <a:lstStyle/>
          <a:p>
            <a:pPr eaLnBrk="1" hangingPunct="1"/>
            <a:r>
              <a:rPr lang="zh-CN" altLang="en-US" sz="3300" dirty="0">
                <a:solidFill>
                  <a:srgbClr val="FF3300"/>
                </a:solidFill>
              </a:rPr>
              <a:t>越王勾践剑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春秋晚期，兵器，长55.6厘米，宽4.6厘米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A2E5FF-45E5-4DDA-93FE-04C2907D5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0"/>
            <a:ext cx="30316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363788" y="188913"/>
            <a:ext cx="5303837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春秋战国时的兵器</a:t>
            </a:r>
          </a:p>
        </p:txBody>
      </p:sp>
      <p:graphicFrame>
        <p:nvGraphicFramePr>
          <p:cNvPr id="11266" name="Object 3"/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611188" y="0"/>
          <a:ext cx="180657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Clip" r:id="rId3" imgW="752381" imgH="2857899" progId="">
                  <p:embed/>
                </p:oleObj>
              </mc:Choice>
              <mc:Fallback>
                <p:oleObj name="Clip" r:id="rId3" imgW="752381" imgH="2857899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0"/>
                        <a:ext cx="1806575" cy="685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79838" y="1557338"/>
            <a:ext cx="4270375" cy="4824412"/>
          </a:xfrm>
        </p:spPr>
        <p:txBody>
          <a:bodyPr/>
          <a:lstStyle/>
          <a:p>
            <a:pPr eaLnBrk="1" hangingPunct="1"/>
            <a:r>
              <a:rPr lang="zh-CN" altLang="en-US" sz="3300">
                <a:solidFill>
                  <a:srgbClr val="FF3300"/>
                </a:solidFill>
              </a:rPr>
              <a:t>吴王夫差矛</a:t>
            </a:r>
            <a:endParaRPr lang="zh-CN" altLang="en-US"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60350"/>
            <a:ext cx="7315200" cy="803275"/>
          </a:xfrm>
        </p:spPr>
        <p:txBody>
          <a:bodyPr/>
          <a:lstStyle/>
          <a:p>
            <a:pPr eaLnBrk="1" hangingPunct="1"/>
            <a:r>
              <a:rPr lang="zh-CN" altLang="en-US" dirty="0"/>
              <a:t>春秋战国时的兵器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0" y="5867400"/>
            <a:ext cx="3695700" cy="609600"/>
          </a:xfrm>
        </p:spPr>
        <p:txBody>
          <a:bodyPr/>
          <a:lstStyle/>
          <a:p>
            <a:pPr eaLnBrk="1" hangingPunct="1"/>
            <a:r>
              <a:rPr lang="zh-CN" altLang="en-US" sz="3300">
                <a:solidFill>
                  <a:srgbClr val="FF3300"/>
                </a:solidFill>
              </a:rPr>
              <a:t>战国铜戈</a:t>
            </a:r>
            <a:endParaRPr lang="zh-CN" altLang="en-US" sz="2800"/>
          </a:p>
        </p:txBody>
      </p:sp>
      <p:pic>
        <p:nvPicPr>
          <p:cNvPr id="27652" name="Picture 6" descr="战国铜戈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44625"/>
            <a:ext cx="784860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春秋战国时的兵器</a:t>
            </a: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5818188" y="1484313"/>
            <a:ext cx="3074987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3300">
                <a:solidFill>
                  <a:srgbClr val="FF3300"/>
                </a:solidFill>
              </a:rPr>
              <a:t>铜钺</a:t>
            </a: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战国，高9.5厘米，刃宽12.4厘米，正背面皆有纹饰，整体呈靴形。 </a:t>
            </a:r>
          </a:p>
        </p:txBody>
      </p:sp>
      <p:pic>
        <p:nvPicPr>
          <p:cNvPr id="28676" name="Picture 5" descr="钺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628775"/>
            <a:ext cx="5040313" cy="402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中国古代军事思想的发展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一、萌芽</a:t>
            </a:r>
          </a:p>
          <a:p>
            <a:pPr lvl="1" eaLnBrk="1" hangingPunct="1"/>
            <a:r>
              <a:rPr lang="zh-CN" altLang="en-US"/>
              <a:t>夏朝、商朝</a:t>
            </a:r>
          </a:p>
          <a:p>
            <a:pPr eaLnBrk="1" hangingPunct="1"/>
            <a:r>
              <a:rPr lang="zh-CN" altLang="en-US"/>
              <a:t>二、形成</a:t>
            </a:r>
          </a:p>
          <a:p>
            <a:pPr lvl="1" eaLnBrk="1" hangingPunct="1"/>
            <a:r>
              <a:rPr lang="zh-CN" altLang="en-US"/>
              <a:t>西周</a:t>
            </a:r>
          </a:p>
          <a:p>
            <a:pPr eaLnBrk="1" hangingPunct="1"/>
            <a:r>
              <a:rPr lang="zh-CN" altLang="en-US"/>
              <a:t>三、成熟</a:t>
            </a:r>
          </a:p>
          <a:p>
            <a:pPr lvl="1" eaLnBrk="1" hangingPunct="1"/>
            <a:r>
              <a:rPr lang="zh-CN" altLang="en-US"/>
              <a:t>春秋战国时期</a:t>
            </a:r>
          </a:p>
          <a:p>
            <a:pPr eaLnBrk="1" hangingPunct="1"/>
            <a:r>
              <a:rPr lang="zh-CN" altLang="en-US"/>
              <a:t>发展</a:t>
            </a:r>
          </a:p>
          <a:p>
            <a:pPr lvl="1" eaLnBrk="1" hangingPunct="1"/>
            <a:r>
              <a:rPr lang="zh-CN" altLang="en-US"/>
              <a:t>秦朝以后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春秋战国时的兵器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587375" y="1484313"/>
          <a:ext cx="3783013" cy="511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Clip" r:id="rId3" imgW="2000000" imgH="2572109" progId="">
                  <p:embed/>
                </p:oleObj>
              </mc:Choice>
              <mc:Fallback>
                <p:oleObj name="Clip" r:id="rId3" imgW="2000000" imgH="2572109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1484313"/>
                        <a:ext cx="3783013" cy="5113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4787900" y="1700213"/>
            <a:ext cx="4032250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2600"/>
              <a:t>利用机械力量射箭的弓，弩机就是装置在弩的木壁臂后部的机械。构件包括：钩弦的</a:t>
            </a:r>
            <a:r>
              <a:rPr lang="zh-CN" altLang="en-US" sz="2600">
                <a:latin typeface="微软雅黑" pitchFamily="34" charset="-122"/>
              </a:rPr>
              <a:t>“</a:t>
            </a:r>
            <a:r>
              <a:rPr lang="zh-CN" altLang="en-US" sz="2600"/>
              <a:t>牙</a:t>
            </a:r>
            <a:r>
              <a:rPr lang="zh-CN" altLang="en-US" sz="2600">
                <a:latin typeface="微软雅黑" pitchFamily="34" charset="-122"/>
              </a:rPr>
              <a:t>”</a:t>
            </a:r>
            <a:r>
              <a:rPr lang="zh-CN" altLang="en-US" sz="2600"/>
              <a:t>，攻外的</a:t>
            </a:r>
            <a:r>
              <a:rPr lang="zh-CN" altLang="en-US" sz="2600">
                <a:latin typeface="微软雅黑" pitchFamily="34" charset="-122"/>
              </a:rPr>
              <a:t>“</a:t>
            </a:r>
            <a:r>
              <a:rPr lang="zh-CN" altLang="en-US" sz="2600"/>
              <a:t>郭</a:t>
            </a:r>
            <a:r>
              <a:rPr lang="zh-CN" altLang="en-US" sz="2600">
                <a:latin typeface="微软雅黑" pitchFamily="34" charset="-122"/>
              </a:rPr>
              <a:t>”</a:t>
            </a:r>
            <a:r>
              <a:rPr lang="zh-CN" altLang="en-US" sz="2600"/>
              <a:t>，郭有的瞄准器</a:t>
            </a:r>
            <a:r>
              <a:rPr lang="zh-CN" altLang="en-US" sz="2600">
                <a:latin typeface="微软雅黑" pitchFamily="34" charset="-122"/>
              </a:rPr>
              <a:t>“</a:t>
            </a:r>
            <a:r>
              <a:rPr lang="zh-CN" altLang="en-US" sz="2600"/>
              <a:t>望山</a:t>
            </a:r>
            <a:r>
              <a:rPr lang="zh-CN" altLang="en-US" sz="2600">
                <a:latin typeface="微软雅黑" pitchFamily="34" charset="-122"/>
              </a:rPr>
              <a:t>”</a:t>
            </a:r>
            <a:r>
              <a:rPr lang="zh-CN" altLang="en-US" sz="2600"/>
              <a:t>，郭下的扳机</a:t>
            </a:r>
            <a:r>
              <a:rPr lang="zh-CN" altLang="en-US" sz="2600">
                <a:latin typeface="微软雅黑" pitchFamily="34" charset="-122"/>
              </a:rPr>
              <a:t>“</a:t>
            </a:r>
            <a:r>
              <a:rPr lang="zh-CN" altLang="en-US" sz="2600"/>
              <a:t>悬刀</a:t>
            </a:r>
            <a:r>
              <a:rPr lang="zh-CN" altLang="en-US" sz="2600">
                <a:latin typeface="微软雅黑" pitchFamily="34" charset="-122"/>
              </a:rPr>
              <a:t>”</a:t>
            </a:r>
            <a:r>
              <a:rPr lang="zh-CN" altLang="en-US" sz="2600"/>
              <a:t>。扳动悬刀，牙向下缩，所钩住的弦弹出，箭就被发射出去。弩机最早见于战国，盛行于汉、晋。</a:t>
            </a:r>
            <a:r>
              <a:rPr lang="zh-CN" altLang="en-US" sz="320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" y="1628800"/>
            <a:ext cx="5184576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远射武器</a:t>
            </a:r>
            <a:r>
              <a:rPr lang="en-US" altLang="zh-CN" dirty="0"/>
              <a:t>——</a:t>
            </a:r>
            <a:r>
              <a:rPr lang="zh-CN" altLang="en-US" dirty="0"/>
              <a:t>腹弓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“终极武器”，射程可达</a:t>
            </a:r>
            <a:r>
              <a:rPr lang="en-US" altLang="zh-CN" dirty="0"/>
              <a:t>400</a:t>
            </a:r>
            <a:r>
              <a:rPr lang="zh-CN" altLang="en-US" dirty="0"/>
              <a:t>码</a:t>
            </a:r>
          </a:p>
        </p:txBody>
      </p:sp>
      <p:pic>
        <p:nvPicPr>
          <p:cNvPr id="29700" name="Picture 4" descr="弩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094" y="2348880"/>
            <a:ext cx="6337300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远射武器</a:t>
            </a:r>
            <a:r>
              <a:rPr lang="en-US" altLang="zh-CN" dirty="0"/>
              <a:t>——</a:t>
            </a:r>
            <a:r>
              <a:rPr lang="zh-CN" altLang="en-US" dirty="0"/>
              <a:t>抛石机</a:t>
            </a:r>
          </a:p>
        </p:txBody>
      </p:sp>
      <p:pic>
        <p:nvPicPr>
          <p:cNvPr id="30723" name="Picture 4" descr="拋石机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41783" y="1428025"/>
            <a:ext cx="6914593" cy="5328395"/>
          </a:xfrm>
          <a:noFill/>
        </p:spPr>
      </p:pic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6912768" cy="5336655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12776"/>
            <a:ext cx="3818423" cy="5343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战国皮甲</a:t>
            </a:r>
            <a:endParaRPr lang="en-US" altLang="zh-CN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31748" name="Picture 4" descr="战国皮甲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3445242" cy="475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71" y="1484784"/>
            <a:ext cx="5047045" cy="508518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中国古代军事思想的发展</a:t>
            </a:r>
            <a:br>
              <a:rPr lang="zh-CN" altLang="en-US" sz="3200" dirty="0"/>
            </a:br>
            <a:r>
              <a:rPr lang="zh-CN" altLang="en-US" sz="3000" dirty="0">
                <a:latin typeface="楷体" pitchFamily="49" charset="-122"/>
                <a:ea typeface="楷体" pitchFamily="49" charset="-122"/>
              </a:rPr>
              <a:t>一、秦汉至五代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3"/>
            <a:ext cx="8713787" cy="50403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40000"/>
              </a:spcAft>
            </a:pPr>
            <a:r>
              <a:rPr lang="zh-CN" altLang="en-US" sz="3600">
                <a:solidFill>
                  <a:srgbClr val="FF3300"/>
                </a:solidFill>
              </a:rPr>
              <a:t>社会背景：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000">
                <a:latin typeface="Times New Roman" pitchFamily="18" charset="0"/>
              </a:rPr>
              <a:t>封建社会处于上升期，“汉唐盛世”，开疆拓土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000">
                <a:latin typeface="Times New Roman" pitchFamily="18" charset="0"/>
              </a:rPr>
              <a:t>社会生产力高速发展，进入了以铁兵器为主的时代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  <a:spcAft>
                <a:spcPct val="40000"/>
              </a:spcAft>
            </a:pPr>
            <a:r>
              <a:rPr lang="zh-CN" altLang="en-US" sz="3600">
                <a:solidFill>
                  <a:srgbClr val="FF3300"/>
                </a:solidFill>
              </a:rPr>
              <a:t>武器装备和军队建制：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000">
                <a:latin typeface="Times New Roman" pitchFamily="18" charset="0"/>
              </a:rPr>
              <a:t>军事交通、运输、军事工程作业等技术较突出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000">
                <a:latin typeface="Times New Roman" pitchFamily="18" charset="0"/>
              </a:rPr>
              <a:t>作战以骑兵为主要兵种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000">
                <a:latin typeface="Times New Roman" pitchFamily="18" charset="0"/>
              </a:rPr>
              <a:t>全国军队分为京师兵、州郡兵和边防兵，增强了政权的统治能力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中国古代军事思想的发展</a:t>
            </a:r>
            <a:br>
              <a:rPr lang="zh-CN" altLang="en-US" sz="4000" dirty="0"/>
            </a:br>
            <a:r>
              <a:rPr lang="zh-CN" altLang="en-US" sz="3000" dirty="0">
                <a:latin typeface="楷体" pitchFamily="49" charset="-122"/>
                <a:ea typeface="楷体" pitchFamily="49" charset="-122"/>
              </a:rPr>
              <a:t>一、秦汉至五代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3"/>
            <a:ext cx="8713787" cy="511333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40000"/>
              </a:spcAft>
            </a:pPr>
            <a:r>
              <a:rPr lang="zh-CN" altLang="en-US">
                <a:solidFill>
                  <a:srgbClr val="FF3300"/>
                </a:solidFill>
              </a:rPr>
              <a:t>军事思想的特点：</a:t>
            </a:r>
          </a:p>
          <a:p>
            <a:pPr lvl="1" eaLnBrk="1" hangingPunct="1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</a:pPr>
            <a:r>
              <a:rPr lang="zh-CN" altLang="en-US" sz="2400">
                <a:latin typeface="Times New Roman" pitchFamily="18" charset="0"/>
              </a:rPr>
              <a:t>前人留下来的战略战术思想的到了很好的运用和发展</a:t>
            </a:r>
          </a:p>
          <a:p>
            <a:pPr lvl="1" eaLnBrk="1" hangingPunct="1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</a:pPr>
            <a:r>
              <a:rPr lang="zh-CN" altLang="en-US" sz="2400">
                <a:latin typeface="Times New Roman" pitchFamily="18" charset="0"/>
              </a:rPr>
              <a:t>西汉时期，曾对兵书进行过较大规模的整理，颇有成绩</a:t>
            </a:r>
          </a:p>
          <a:p>
            <a:pPr lvl="1" eaLnBrk="1" hangingPunct="1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</a:pPr>
            <a:r>
              <a:rPr lang="zh-CN" altLang="en-US" sz="2400">
                <a:latin typeface="Times New Roman" pitchFamily="18" charset="0"/>
              </a:rPr>
              <a:t>汉武帝实行“罢黜百家、独尊儒术”的政策，使兵家地位开始下降</a:t>
            </a:r>
          </a:p>
          <a:p>
            <a:pPr lvl="1" eaLnBrk="1" hangingPunct="1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</a:pPr>
            <a:r>
              <a:rPr lang="zh-CN" altLang="en-US" sz="2400">
                <a:latin typeface="Times New Roman" pitchFamily="18" charset="0"/>
              </a:rPr>
              <a:t>兵书中逐渐充塞一些风角占卜、奇门遁甲等不科学内容</a:t>
            </a:r>
          </a:p>
          <a:p>
            <a:pPr lvl="1" eaLnBrk="1" hangingPunct="1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</a:pPr>
            <a:r>
              <a:rPr lang="zh-CN" altLang="en-US" sz="2400">
                <a:latin typeface="Times New Roman" pitchFamily="18" charset="0"/>
              </a:rPr>
              <a:t>产生了《三略》、《淮南子兵略训》、《战略》、《李卫公问对》、《李靖兵法》、《太白阴经》等重要兵书</a:t>
            </a:r>
          </a:p>
          <a:p>
            <a:pPr lvl="1" eaLnBrk="1" hangingPunct="1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</a:pPr>
            <a:r>
              <a:rPr lang="zh-CN" altLang="en-US" sz="2400">
                <a:latin typeface="Times New Roman" pitchFamily="18" charset="0"/>
              </a:rPr>
              <a:t>政治斗争和军事斗争相结合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中国古代军事思想的发展</a:t>
            </a:r>
            <a:br>
              <a:rPr lang="zh-CN" altLang="en-US" sz="4000" dirty="0"/>
            </a:br>
            <a:r>
              <a:rPr lang="zh-CN" altLang="en-US" sz="3000" dirty="0">
                <a:latin typeface="楷体" pitchFamily="49" charset="-122"/>
                <a:ea typeface="楷体" pitchFamily="49" charset="-122"/>
              </a:rPr>
              <a:t>二、宋元明清(前期)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FF3300"/>
                </a:solidFill>
              </a:rPr>
              <a:t>社会背景</a:t>
            </a:r>
          </a:p>
          <a:p>
            <a:pPr eaLnBrk="1" hangingPunct="1">
              <a:spcBef>
                <a:spcPct val="0"/>
              </a:spcBef>
              <a:spcAft>
                <a:spcPct val="40000"/>
              </a:spcAft>
            </a:pPr>
            <a:r>
              <a:rPr lang="zh-CN" altLang="en-US" sz="3600">
                <a:solidFill>
                  <a:srgbClr val="FF3300"/>
                </a:solidFill>
              </a:rPr>
              <a:t>武器装备</a:t>
            </a:r>
          </a:p>
          <a:p>
            <a:pPr lvl="1" eaLnBrk="1" hangingPunct="1">
              <a:spcBef>
                <a:spcPct val="0"/>
              </a:spcBef>
              <a:spcAft>
                <a:spcPct val="40000"/>
              </a:spcAft>
            </a:pPr>
            <a:r>
              <a:rPr lang="zh-CN" altLang="en-US" sz="3000">
                <a:latin typeface="Times New Roman" pitchFamily="18" charset="0"/>
              </a:rPr>
              <a:t>兵器的发展进入冷热兵器并用的时代</a:t>
            </a:r>
          </a:p>
          <a:p>
            <a:pPr lvl="1" eaLnBrk="1" hangingPunct="1">
              <a:spcBef>
                <a:spcPct val="0"/>
              </a:spcBef>
              <a:spcAft>
                <a:spcPct val="40000"/>
              </a:spcAft>
            </a:pPr>
            <a:r>
              <a:rPr lang="zh-CN" altLang="en-US" sz="3000">
                <a:latin typeface="Times New Roman" pitchFamily="18" charset="0"/>
              </a:rPr>
              <a:t>明朝时火器日益大量地装备军队，从而在军队编制、战法上都引起了一系列显著的变化，在战术思想上注重发扬火力、注重纵深配置、协同作战等近代战争精神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中国古代军事思想的发展</a:t>
            </a:r>
            <a:br>
              <a:rPr lang="zh-CN" altLang="en-US" sz="4000" dirty="0"/>
            </a:br>
            <a:r>
              <a:rPr lang="zh-CN" altLang="en-US" sz="3000" dirty="0">
                <a:latin typeface="楷体" pitchFamily="49" charset="-122"/>
                <a:ea typeface="楷体" pitchFamily="49" charset="-122"/>
              </a:rPr>
              <a:t>二、宋元明清(前期)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Aft>
                <a:spcPct val="60000"/>
              </a:spcAft>
            </a:pPr>
            <a:r>
              <a:rPr lang="zh-CN" altLang="en-US" sz="4000" dirty="0">
                <a:solidFill>
                  <a:srgbClr val="FF3300"/>
                </a:solidFill>
              </a:rPr>
              <a:t>军事思想的特点</a:t>
            </a:r>
          </a:p>
          <a:p>
            <a:pPr lvl="1" eaLnBrk="1" hangingPunct="1">
              <a:lnSpc>
                <a:spcPct val="90000"/>
              </a:lnSpc>
              <a:spcAft>
                <a:spcPct val="60000"/>
              </a:spcAft>
            </a:pPr>
            <a:r>
              <a:rPr lang="zh-CN" altLang="en-US" sz="3000" dirty="0">
                <a:latin typeface="Times New Roman" pitchFamily="18" charset="0"/>
              </a:rPr>
              <a:t>《武经总要》</a:t>
            </a:r>
          </a:p>
          <a:p>
            <a:pPr lvl="1" eaLnBrk="1" hangingPunct="1">
              <a:lnSpc>
                <a:spcPct val="90000"/>
              </a:lnSpc>
              <a:spcAft>
                <a:spcPct val="60000"/>
              </a:spcAft>
            </a:pPr>
            <a:r>
              <a:rPr lang="zh-CN" altLang="en-US" sz="3000" dirty="0">
                <a:latin typeface="Times New Roman" pitchFamily="18" charset="0"/>
              </a:rPr>
              <a:t>清朝未能认识到骑兵时代即将过去、火器时代已经到来的时代特点</a:t>
            </a:r>
          </a:p>
          <a:p>
            <a:pPr lvl="1" eaLnBrk="1" hangingPunct="1">
              <a:lnSpc>
                <a:spcPct val="90000"/>
              </a:lnSpc>
              <a:spcAft>
                <a:spcPct val="60000"/>
              </a:spcAft>
            </a:pPr>
            <a:r>
              <a:rPr lang="zh-CN" altLang="en-US" sz="3000" dirty="0">
                <a:latin typeface="Times New Roman" pitchFamily="18" charset="0"/>
              </a:rPr>
              <a:t>明清时期是中国古代军事思想发展的另一个高潮：</a:t>
            </a:r>
            <a:br>
              <a:rPr lang="zh-CN" altLang="en-US" sz="3000" dirty="0">
                <a:latin typeface="Times New Roman" pitchFamily="18" charset="0"/>
              </a:rPr>
            </a:br>
            <a:r>
              <a:rPr lang="zh-CN" altLang="en-US" sz="3000" dirty="0">
                <a:latin typeface="Times New Roman" pitchFamily="18" charset="0"/>
              </a:rPr>
              <a:t>实用型的兵书大量增加：《纪效新书》、《车营扣答合编》、《武备志》、《筹海图编》等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中国古代科技成就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约</a:t>
            </a:r>
            <a:r>
              <a:rPr lang="en-US" altLang="zh-CN" sz="2800" dirty="0"/>
              <a:t>2700BC</a:t>
            </a:r>
            <a:r>
              <a:rPr lang="zh-CN" altLang="en-US" sz="2800" dirty="0"/>
              <a:t>，蚩尤族已能制造剑、矛、铠等青铜兵器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/>
              <a:t>孔雀石</a:t>
            </a:r>
            <a:r>
              <a:rPr lang="en-US" altLang="zh-CN" sz="2400" dirty="0"/>
              <a:t>-</a:t>
            </a:r>
            <a:r>
              <a:rPr lang="zh-CN" altLang="en-US" sz="2400" dirty="0"/>
              <a:t>火法炼铜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河北藁城县出土商代的铁刃铜钺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/>
              <a:t>陨铁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约</a:t>
            </a:r>
            <a:r>
              <a:rPr lang="en-US" altLang="zh-CN" sz="2800" dirty="0"/>
              <a:t>500BC</a:t>
            </a:r>
            <a:r>
              <a:rPr lang="zh-CN" altLang="en-US" sz="2800" dirty="0"/>
              <a:t>，逐步使用铁器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/>
              <a:t>据</a:t>
            </a:r>
            <a:r>
              <a:rPr lang="en-US" altLang="zh-CN" sz="2400" dirty="0"/>
              <a:t>《</a:t>
            </a:r>
            <a:r>
              <a:rPr lang="zh-CN" altLang="en-US" sz="2400" dirty="0"/>
              <a:t>左传</a:t>
            </a:r>
            <a:r>
              <a:rPr lang="en-US" altLang="zh-CN" sz="2400" dirty="0"/>
              <a:t>》</a:t>
            </a:r>
            <a:r>
              <a:rPr lang="zh-CN" altLang="en-US" sz="2400" dirty="0"/>
              <a:t>记载，</a:t>
            </a:r>
            <a:r>
              <a:rPr lang="en-US" altLang="zh-CN" sz="2400" dirty="0"/>
              <a:t> 513BC</a:t>
            </a:r>
            <a:r>
              <a:rPr lang="zh-CN" altLang="en-US" sz="2400" dirty="0"/>
              <a:t>晋国铸造了铁质刑鼎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/>
              <a:t>秦朝时，大量销毁铜兵器。东汉完全使用铁兵器</a:t>
            </a:r>
            <a:endParaRPr lang="en-US" altLang="zh-CN" sz="24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约</a:t>
            </a:r>
            <a:r>
              <a:rPr lang="en-US" altLang="zh-CN" sz="2800" dirty="0"/>
              <a:t>200BC</a:t>
            </a:r>
            <a:r>
              <a:rPr lang="zh-CN" altLang="en-US" sz="2800" dirty="0"/>
              <a:t>，开始建造长城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公元</a:t>
            </a:r>
            <a:r>
              <a:rPr lang="en-US" altLang="zh-CN" sz="2800" dirty="0"/>
              <a:t>577</a:t>
            </a:r>
            <a:r>
              <a:rPr lang="zh-CN" altLang="en-US" sz="2800" dirty="0"/>
              <a:t>年，发明火石（火柴）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约公元</a:t>
            </a:r>
            <a:r>
              <a:rPr lang="en-US" altLang="zh-CN" sz="2800" dirty="0"/>
              <a:t>700</a:t>
            </a:r>
            <a:r>
              <a:rPr lang="zh-CN" altLang="en-US" sz="2800" dirty="0"/>
              <a:t>年，发明火药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公元</a:t>
            </a:r>
            <a:r>
              <a:rPr lang="en-US" altLang="zh-CN" sz="2800" dirty="0"/>
              <a:t>1259</a:t>
            </a:r>
            <a:r>
              <a:rPr lang="zh-CN" altLang="en-US" sz="2800" dirty="0"/>
              <a:t>年，发明</a:t>
            </a:r>
            <a:r>
              <a:rPr lang="zh-CN" altLang="en-US" sz="2800" dirty="0">
                <a:latin typeface="微软雅黑" pitchFamily="34" charset="-122"/>
              </a:rPr>
              <a:t>“</a:t>
            </a:r>
            <a:r>
              <a:rPr lang="zh-CN" altLang="en-US" sz="2800" dirty="0"/>
              <a:t>突火枪</a:t>
            </a:r>
            <a:r>
              <a:rPr lang="zh-CN" altLang="en-US" sz="2800" dirty="0">
                <a:latin typeface="微软雅黑" pitchFamily="34" charset="-122"/>
              </a:rPr>
              <a:t>”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916832"/>
            <a:ext cx="2016224" cy="151216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铁的冶炼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世界其他地区长期处于低温炼铁阶段，只能生产熟铁（软），直至</a:t>
            </a:r>
            <a:r>
              <a:rPr lang="en-US" altLang="zh-CN"/>
              <a:t>14</a:t>
            </a:r>
            <a:r>
              <a:rPr lang="zh-CN" altLang="en-US"/>
              <a:t>世纪欧洲才成功炼出生铁，晚于中国</a:t>
            </a:r>
            <a:r>
              <a:rPr lang="en-US" altLang="zh-CN"/>
              <a:t>1700</a:t>
            </a:r>
            <a:r>
              <a:rPr lang="zh-CN" altLang="en-US"/>
              <a:t>年</a:t>
            </a:r>
          </a:p>
          <a:p>
            <a:pPr eaLnBrk="1" hangingPunct="1"/>
            <a:r>
              <a:rPr lang="zh-CN" altLang="en-US"/>
              <a:t>春秋末期，我国已开始制造钢铁兵器</a:t>
            </a:r>
          </a:p>
          <a:p>
            <a:pPr eaLnBrk="1" hangingPunct="1"/>
            <a:r>
              <a:rPr lang="zh-CN" altLang="en-US"/>
              <a:t>战国时代，已掌握炼钢技术</a:t>
            </a:r>
          </a:p>
          <a:p>
            <a:pPr eaLnBrk="1" hangingPunct="1"/>
            <a:r>
              <a:rPr lang="zh-CN" altLang="en-US"/>
              <a:t>东汉时期，主要兵器已全为钢制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中国古代军事思想的萌芽</a:t>
            </a:r>
            <a:r>
              <a:rPr lang="zh-CN" altLang="en-US" sz="4000" dirty="0">
                <a:latin typeface="微软雅黑" pitchFamily="34" charset="-122"/>
              </a:rPr>
              <a:t>—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夏商</a:t>
            </a:r>
            <a:br>
              <a:rPr lang="zh-CN" altLang="en-US" sz="4000" dirty="0"/>
            </a:br>
            <a:r>
              <a:rPr lang="zh-CN" altLang="en-US" sz="3200" dirty="0"/>
              <a:t>（第一阶段：夏）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600" dirty="0">
                <a:solidFill>
                  <a:srgbClr val="FF3300"/>
                </a:solidFill>
              </a:rPr>
              <a:t>社会背景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700" dirty="0">
                <a:latin typeface="Times New Roman" pitchFamily="18" charset="0"/>
              </a:rPr>
              <a:t>第一个奴隶制国家夏王朝建立</a:t>
            </a:r>
            <a:br>
              <a:rPr lang="zh-CN" altLang="en-US" sz="2700" dirty="0">
                <a:latin typeface="Times New Roman" pitchFamily="18" charset="0"/>
              </a:rPr>
            </a:br>
            <a:r>
              <a:rPr lang="zh-CN" altLang="en-US" sz="2700" dirty="0">
                <a:latin typeface="Times New Roman" pitchFamily="18" charset="0"/>
              </a:rPr>
              <a:t>文字的出现直接促使了古代军事思想萌芽的产生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F3300"/>
                </a:solidFill>
              </a:rPr>
              <a:t>武器装备和军队建制：</a:t>
            </a:r>
            <a:br>
              <a:rPr lang="zh-CN" altLang="en-US" sz="3600" dirty="0">
                <a:solidFill>
                  <a:srgbClr val="FF3300"/>
                </a:solidFill>
              </a:rPr>
            </a:br>
            <a:r>
              <a:rPr lang="zh-CN" altLang="en-US" sz="2800" dirty="0">
                <a:latin typeface="Times New Roman" pitchFamily="18" charset="0"/>
              </a:rPr>
              <a:t>生产工具与作战兵器逐渐分化</a:t>
            </a:r>
            <a:br>
              <a:rPr lang="zh-CN" altLang="en-US" sz="2800" dirty="0">
                <a:latin typeface="Times New Roman" pitchFamily="18" charset="0"/>
              </a:rPr>
            </a:br>
            <a:r>
              <a:rPr lang="zh-CN" altLang="en-US" sz="2800" dirty="0">
                <a:latin typeface="Times New Roman" pitchFamily="18" charset="0"/>
              </a:rPr>
              <a:t>兵器以石兵器（包括木制及骨制）为主</a:t>
            </a:r>
            <a:br>
              <a:rPr lang="zh-CN" altLang="en-US" sz="2800" dirty="0">
                <a:latin typeface="Times New Roman" pitchFamily="18" charset="0"/>
              </a:rPr>
            </a:br>
            <a:r>
              <a:rPr lang="zh-CN" altLang="en-US" sz="2800" dirty="0">
                <a:latin typeface="Times New Roman" pitchFamily="18" charset="0"/>
              </a:rPr>
              <a:t>能够制作铜戈、铜镞、铜钺等青铜兵器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F3300"/>
                </a:solidFill>
              </a:rPr>
              <a:t>军事思想</a:t>
            </a:r>
            <a:br>
              <a:rPr lang="zh-CN" altLang="en-US" sz="3600" dirty="0">
                <a:solidFill>
                  <a:srgbClr val="FF3300"/>
                </a:solidFill>
              </a:rPr>
            </a:br>
            <a:r>
              <a:rPr lang="zh-CN" altLang="en-US" sz="2800" dirty="0">
                <a:latin typeface="Times New Roman" pitchFamily="18" charset="0"/>
              </a:rPr>
              <a:t>无兵书出现，散见于国家典章法令和其它文献中</a:t>
            </a:r>
            <a:br>
              <a:rPr lang="zh-CN" altLang="en-US" sz="2800" dirty="0">
                <a:latin typeface="Times New Roman" pitchFamily="18" charset="0"/>
              </a:rPr>
            </a:br>
            <a:r>
              <a:rPr lang="zh-CN" altLang="en-US" sz="2800" dirty="0">
                <a:latin typeface="Times New Roman" pitchFamily="18" charset="0"/>
              </a:rPr>
              <a:t>以天命观为基本内容</a:t>
            </a:r>
            <a:br>
              <a:rPr lang="zh-CN" altLang="en-US" sz="2800" dirty="0">
                <a:latin typeface="Times New Roman" pitchFamily="18" charset="0"/>
              </a:rPr>
            </a:br>
            <a:r>
              <a:rPr lang="zh-CN" altLang="en-US" sz="2800" dirty="0">
                <a:latin typeface="Times New Roman" pitchFamily="18" charset="0"/>
              </a:rPr>
              <a:t>包含了一定的谋略思想，注意获取情报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中国古代的火药武器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飞火（用弓发射的火药箭，唐</a:t>
            </a:r>
            <a:r>
              <a:rPr lang="en-US" altLang="zh-CN" dirty="0"/>
              <a:t>904</a:t>
            </a:r>
            <a:r>
              <a:rPr lang="zh-CN" altLang="en-US" dirty="0"/>
              <a:t>年）</a:t>
            </a:r>
          </a:p>
          <a:p>
            <a:pPr eaLnBrk="1" hangingPunct="1"/>
            <a:r>
              <a:rPr lang="zh-CN" altLang="en-US" dirty="0"/>
              <a:t>引火球（宋代）</a:t>
            </a:r>
          </a:p>
          <a:p>
            <a:pPr eaLnBrk="1" hangingPunct="1"/>
            <a:r>
              <a:rPr lang="zh-CN" altLang="en-US" dirty="0"/>
              <a:t>蒺藜火球（宋代）</a:t>
            </a:r>
          </a:p>
          <a:p>
            <a:pPr eaLnBrk="1" hangingPunct="1"/>
            <a:r>
              <a:rPr lang="zh-CN" altLang="en-US" dirty="0"/>
              <a:t>毒药烟球（宋代）</a:t>
            </a:r>
          </a:p>
          <a:p>
            <a:pPr eaLnBrk="1" hangingPunct="1"/>
            <a:r>
              <a:rPr lang="zh-CN" altLang="en-US" dirty="0"/>
              <a:t>突火枪</a:t>
            </a:r>
          </a:p>
          <a:p>
            <a:pPr lvl="1" eaLnBrk="1" hangingPunct="1"/>
            <a:r>
              <a:rPr lang="zh-CN" altLang="en-US" dirty="0"/>
              <a:t>（南宋</a:t>
            </a:r>
            <a:r>
              <a:rPr lang="en-US" altLang="zh-CN" dirty="0"/>
              <a:t>1259</a:t>
            </a:r>
            <a:r>
              <a:rPr lang="zh-CN" altLang="en-US" dirty="0"/>
              <a:t>年）</a:t>
            </a:r>
          </a:p>
          <a:p>
            <a:pPr eaLnBrk="1" hangingPunct="1"/>
            <a:r>
              <a:rPr lang="zh-CN" altLang="en-US" dirty="0"/>
              <a:t>铜火铳</a:t>
            </a:r>
          </a:p>
          <a:p>
            <a:pPr lvl="1" eaLnBrk="1" hangingPunct="1"/>
            <a:r>
              <a:rPr lang="zh-CN" altLang="en-US" dirty="0"/>
              <a:t>（元，</a:t>
            </a:r>
            <a:r>
              <a:rPr lang="en-US" altLang="zh-CN" dirty="0"/>
              <a:t>1332</a:t>
            </a:r>
            <a:r>
              <a:rPr lang="zh-CN" altLang="en-US" dirty="0"/>
              <a:t>年）</a:t>
            </a:r>
          </a:p>
        </p:txBody>
      </p:sp>
      <p:pic>
        <p:nvPicPr>
          <p:cNvPr id="149508" name="Picture 4" descr="用弓发射的火药箭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875" y="2060575"/>
            <a:ext cx="38354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0" name="Picture 6" descr="蒺藜火球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25" y="260350"/>
            <a:ext cx="2463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7" descr="毒药烟球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0338" y="1557338"/>
            <a:ext cx="6443662" cy="432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2" name="Picture 8" descr="突火枪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62450" y="260350"/>
            <a:ext cx="4498975" cy="633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3" name="Picture 9" descr="元至顺三年铜炮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19475" y="1628775"/>
            <a:ext cx="5292725" cy="387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 descr="图片包含 物体&#10;&#10;已生成高可信度的说明">
            <a:extLst>
              <a:ext uri="{FF2B5EF4-FFF2-40B4-BE49-F238E27FC236}">
                <a16:creationId xmlns:a16="http://schemas.microsoft.com/office/drawing/2014/main" id="{D8377A06-8F92-4276-B180-8A79299CF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75" y="-6032"/>
            <a:ext cx="2279891" cy="6819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95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95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9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95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8065020" cy="1143000"/>
          </a:xfrm>
        </p:spPr>
        <p:txBody>
          <a:bodyPr/>
          <a:lstStyle/>
          <a:p>
            <a:r>
              <a:rPr lang="zh-CN" altLang="en-US" dirty="0"/>
              <a:t>近代中国的科技发展为何停滞？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到宋代时，我国的科技发展已处于一个相当高的程度，生产力的水平也远高于世界其他地区</a:t>
            </a:r>
            <a:endParaRPr lang="en-US" altLang="zh-CN" dirty="0"/>
          </a:p>
          <a:p>
            <a:pPr lvl="1"/>
            <a:r>
              <a:rPr lang="zh-CN" altLang="en-US" dirty="0"/>
              <a:t>公元</a:t>
            </a:r>
            <a:r>
              <a:rPr lang="en-US" altLang="zh-CN" dirty="0"/>
              <a:t>1078</a:t>
            </a:r>
            <a:r>
              <a:rPr lang="zh-CN" altLang="en-US" dirty="0"/>
              <a:t>年，中国冶金年产量达</a:t>
            </a:r>
            <a:r>
              <a:rPr lang="en-US" altLang="zh-CN" dirty="0"/>
              <a:t>125,000</a:t>
            </a:r>
            <a:r>
              <a:rPr lang="zh-CN" altLang="en-US" dirty="0"/>
              <a:t>吨，比</a:t>
            </a:r>
            <a:r>
              <a:rPr lang="en-US" altLang="zh-CN" dirty="0"/>
              <a:t>700</a:t>
            </a:r>
            <a:r>
              <a:rPr lang="zh-CN" altLang="en-US" dirty="0"/>
              <a:t>年之后的英格兰和威尔士的铁产量总和多</a:t>
            </a:r>
            <a:r>
              <a:rPr lang="en-US" altLang="zh-CN" dirty="0"/>
              <a:t>66%</a:t>
            </a:r>
          </a:p>
          <a:p>
            <a:endParaRPr lang="en-US" altLang="zh-CN" dirty="0"/>
          </a:p>
          <a:p>
            <a:r>
              <a:rPr lang="zh-CN" altLang="en-US"/>
              <a:t>但其后的发展为何相对停滞？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76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" descr="p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  <p:sp>
        <p:nvSpPr>
          <p:cNvPr id="399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44529"/>
            <a:ext cx="7772400" cy="1470025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eaLnBrk="1" hangingPunct="1"/>
            <a:r>
              <a:rPr lang="zh-CN" altLang="en-US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武  经  七  书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643182"/>
            <a:ext cx="6400800" cy="2995618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 eaLnBrk="1" hangingPunct="1"/>
            <a:r>
              <a:rPr lang="zh-CN" altLang="en-US" sz="37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孙子兵法		吴子兵法</a:t>
            </a:r>
          </a:p>
          <a:p>
            <a:pPr algn="l" eaLnBrk="1" hangingPunct="1"/>
            <a:r>
              <a:rPr lang="zh-CN" altLang="en-US" sz="37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司马法			尉缭子</a:t>
            </a:r>
          </a:p>
          <a:p>
            <a:pPr algn="l" eaLnBrk="1" hangingPunct="1"/>
            <a:r>
              <a:rPr lang="zh-CN" altLang="en-US" sz="37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六韬			三略</a:t>
            </a:r>
          </a:p>
          <a:p>
            <a:pPr algn="l" eaLnBrk="1" hangingPunct="1"/>
            <a:r>
              <a:rPr lang="zh-CN" altLang="en-US" sz="37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李卫公问对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《孙子兵法》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FFCC00"/>
                </a:solidFill>
                <a:latin typeface="Times New Roman" pitchFamily="18" charset="0"/>
              </a:rPr>
              <a:t>孙子简介</a:t>
            </a:r>
            <a:endParaRPr lang="zh-CN" altLang="en-US" sz="3100"/>
          </a:p>
          <a:p>
            <a:pPr eaLnBrk="1" hangingPunct="1"/>
            <a:r>
              <a:rPr lang="zh-CN" altLang="en-US" sz="3100">
                <a:latin typeface="Times New Roman" pitchFamily="18" charset="0"/>
              </a:rPr>
              <a:t>《计篇》：五个战略基本要素——道、天、地、将、法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《作战篇》：作战的指导思想——速战速决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《谋攻篇》：不战而屈人之兵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《形篇》：胜兵先胜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《势篇》：以变化莫测的手段取胜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《虚实篇》：作战贵立于主动地位，避实击虚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中国古近代军事代表作</a:t>
            </a:r>
            <a:br>
              <a:rPr lang="zh-CN" altLang="en-US" sz="4000" dirty="0"/>
            </a:br>
            <a:r>
              <a:rPr lang="zh-CN" altLang="en-US" sz="4000" dirty="0"/>
              <a:t> </a:t>
            </a:r>
            <a:r>
              <a:rPr lang="zh-CN" altLang="en-US" sz="3000" dirty="0">
                <a:solidFill>
                  <a:srgbClr val="FF3300"/>
                </a:solidFill>
              </a:rPr>
              <a:t>《孙子兵法》（续）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100">
                <a:latin typeface="Times New Roman" pitchFamily="18" charset="0"/>
              </a:rPr>
              <a:t>《军争篇》：在实施机动时如何争夺有利战机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《九变篇》：灵活多变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《行军篇》：为将之道：运用、使用军队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《地形篇》：非自然地形，根据地形的不同组合分为“通”、 “挂”、“支”、“隘”、“险”、“远”，相应战术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《九地篇》：胜敌之地：各种地形组合的特点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《火攻篇》：火攻的种类、目的、条件以及实施方法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3100">
                <a:latin typeface="Times New Roman" pitchFamily="18" charset="0"/>
              </a:rPr>
              <a:t>《用间篇》：使用间谍的重要性、种类及其方法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孙子兵法的核心思想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立足战略进攻，速战速决</a:t>
            </a:r>
          </a:p>
          <a:p>
            <a:pPr eaLnBrk="1" hangingPunct="1"/>
            <a:r>
              <a:rPr lang="zh-CN" altLang="en-US">
                <a:latin typeface="微软雅黑" pitchFamily="34" charset="-122"/>
              </a:rPr>
              <a:t>“</a:t>
            </a:r>
            <a:r>
              <a:rPr lang="zh-CN" altLang="en-US"/>
              <a:t>全胜</a:t>
            </a:r>
            <a:r>
              <a:rPr lang="zh-CN" altLang="en-US">
                <a:latin typeface="微软雅黑" pitchFamily="34" charset="-122"/>
              </a:rPr>
              <a:t>”</a:t>
            </a:r>
            <a:r>
              <a:rPr lang="zh-CN" altLang="en-US"/>
              <a:t>相争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孙子兵法</a:t>
            </a:r>
            <a:r>
              <a:rPr lang="en-US" altLang="zh-CN">
                <a:latin typeface="微软雅黑" pitchFamily="34" charset="-122"/>
              </a:rPr>
              <a:t>——</a:t>
            </a:r>
            <a:r>
              <a:rPr lang="zh-CN" altLang="en-US"/>
              <a:t>计篇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/>
              <a:t>孙子曰：兵者，国之大事，死生之地，存亡之道，不可不察也。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/>
              <a:t>故经之以五事，校之以计，而索其情。一曰道，二曰天，三曰地，四曰将，五曰法。道者，令民与上同意也。故可以与之死，可以与之生，而不畏危。天者，阴阳、寒暑、时制也。地者，远近、险易、广狭、死生也。将者，智、信、仁、勇、严也；法者，曲制、官道、主用也。凡此五者，将莫不闻，知之者胜，不知者不胜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/>
              <a:t>故校之以计，而索其情。曰：主孰有道？将孰有能？天地孰得？法令孰行？兵众孰强？士卒孰练？赏罚孰明？吾以此知胜负矣。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孙子兵法</a:t>
            </a:r>
            <a:r>
              <a:rPr lang="en-US" altLang="zh-CN">
                <a:latin typeface="微软雅黑" pitchFamily="34" charset="-122"/>
              </a:rPr>
              <a:t>——</a:t>
            </a:r>
            <a:r>
              <a:rPr lang="zh-CN" altLang="en-US"/>
              <a:t>计篇（续）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/>
              <a:t>将听吾计，用之必胜，留之；将不听吾计，用之必败，去之。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/>
              <a:t>计利以听，乃为之势，以佐其外。势者，因利而制权也。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/>
              <a:t>兵者，诡道也。故能而示之不能，用而示之不用；近而示之远，远而示之近。利而诱之，乱而取之，实而备之，强而避之，怒而挠之，卑而骄之，佚而劳之，亲而离之。攻其无备，出其不意。此兵家之胜，不可先传也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/>
              <a:t>夫未战而庙算胜者，得算多也；未战而庙算不胜者，得算少也。多算胜，少算不胜，而况于无算乎！吾以此观之，胜负见矣。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孙子兵法</a:t>
            </a:r>
            <a:r>
              <a:rPr lang="en-US" altLang="zh-CN">
                <a:latin typeface="微软雅黑" pitchFamily="34" charset="-122"/>
              </a:rPr>
              <a:t>——</a:t>
            </a:r>
            <a:r>
              <a:rPr lang="zh-CN" altLang="en-US"/>
              <a:t>作战篇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孙子曰：凡用兵之法，驰车千驷，革车千乘，带甲十万，千里馈粮，则内外之费，宾客之用，胶漆之材，车甲之奉，日费千金，然后十万之师举矣。</a:t>
            </a:r>
          </a:p>
          <a:p>
            <a:pPr eaLnBrk="1" hangingPunct="1"/>
            <a:r>
              <a:rPr lang="zh-CN" altLang="en-US" sz="2800"/>
              <a:t>其用战也，胜久则钝兵挫锐，攻城则力屈。久暴师则国用不足。夫钝兵挫锐，屈力殚货，则诸侯乘其弊而起，虽有智者不能善其后矣。故兵闻拙速，未睹巧之久也。夫兵久而国利者，未之有也。故不尽知用兵之害者，则不能尽知用兵之利也。</a:t>
            </a:r>
          </a:p>
          <a:p>
            <a:pPr eaLnBrk="1" hangingPunct="1"/>
            <a:r>
              <a:rPr lang="zh-CN" altLang="en-US" sz="2800"/>
              <a:t>善用兵者，役不再籍，粮不三载。取用于国，因粮于敌，故军食可足也。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孙子兵法</a:t>
            </a:r>
            <a:r>
              <a:rPr lang="en-US" altLang="zh-CN">
                <a:latin typeface="微软雅黑" pitchFamily="34" charset="-122"/>
              </a:rPr>
              <a:t>——</a:t>
            </a:r>
            <a:r>
              <a:rPr lang="zh-CN" altLang="en-US"/>
              <a:t>作战篇（续）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900" dirty="0"/>
              <a:t>国之贫于师者远输，远输则百姓贫；近于师者贵卖，贵卖则百姓财竭。财竭则急于丘役。力屈财殚，中原内虚于家。百姓之费，十去其七；公家之费，破车军罢马，甲胄矢弩、戟楯蔽橹、丘牛大车，十去其六。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900" dirty="0"/>
              <a:t>故智将务食于敌，食敌一钟，当吾二十钟；</a:t>
            </a:r>
            <a:r>
              <a:rPr lang="zh-CN" altLang="en-US" sz="2900" dirty="0">
                <a:latin typeface="+mn-ea"/>
              </a:rPr>
              <a:t>𦮼</a:t>
            </a:r>
            <a:r>
              <a:rPr lang="zh-CN" altLang="en-US" sz="2900" dirty="0"/>
              <a:t>杆一石，当吾二十石。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900" dirty="0"/>
              <a:t>故杀敌者，怒也；取敌之利者，货也。故车战，得车十乘以上，赏其先得者，而更其旌旗；车杂而乘之，卒善而养之，是谓胜敌而益强。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900" dirty="0"/>
              <a:t>故兵贵胜，不贵久。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900" dirty="0"/>
              <a:t>故知兵之将，生民之司命，国家安危之主也。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夏朝地图</a:t>
            </a:r>
          </a:p>
        </p:txBody>
      </p:sp>
      <p:pic>
        <p:nvPicPr>
          <p:cNvPr id="3" name="图片 2" descr="01 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6366"/>
            <a:ext cx="9144000" cy="66902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孙子兵法</a:t>
            </a:r>
            <a:r>
              <a:rPr lang="en-US" altLang="zh-CN">
                <a:latin typeface="微软雅黑" pitchFamily="34" charset="-122"/>
              </a:rPr>
              <a:t>——</a:t>
            </a:r>
            <a:r>
              <a:rPr lang="zh-CN" altLang="en-US"/>
              <a:t>谋攻篇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孙子曰：凡用兵之法，全国为上，破国次之；全军为上，破军次之；全旅为上，破旅次之；全卒为上，破卒次之；全伍为上，破伍次之。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是故百战百胜，非善之善者也；不战而屈人之兵，善之善者也。故上兵伐谋；其次伐交；其次伐兵；下政攻城。攻城之法为不得已。修橹、轒辒、具器械，三月而后成；距</a:t>
            </a:r>
            <a:r>
              <a:rPr lang="zh-TW" altLang="en-US" sz="2800" dirty="0">
                <a:ea typeface="PMingLiU" pitchFamily="18" charset="-120"/>
              </a:rPr>
              <a:t>闉</a:t>
            </a:r>
            <a:r>
              <a:rPr lang="zh-CN" altLang="en-US" sz="2800" dirty="0"/>
              <a:t>，又三月而后已。将不胜其忿而蚁附之，则杀士卒三分之一，而城不拔者，此攻城之灾。故善用兵者，屈人之兵，而非战也；拔人之城，而非攻也；毁人之国，而非久也。必以全争于天下，故兵不顿而利可全，此谋攻之法也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孙子兵法</a:t>
            </a:r>
            <a:r>
              <a:rPr lang="en-US" altLang="zh-CN">
                <a:latin typeface="微软雅黑" pitchFamily="34" charset="-122"/>
              </a:rPr>
              <a:t>——</a:t>
            </a:r>
            <a:r>
              <a:rPr lang="zh-CN" altLang="en-US"/>
              <a:t>谋攻篇（续）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500"/>
              <a:t>故用兵之法，十则围之，五则攻之，倍则分之，敌则能战之，少则能逃之，不若则能避之。故小敌之坚，大敌之擒也。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500"/>
              <a:t>夫将者，国之辅也；辅周则国必强，辅隙则国必弱。故君之所以患于军者三：不知军之不可以进而谓之进，不知军之不可以退而谓之退，是谓縻军；不知三军之事而欲同三军之政者，则军士惑矣；不知三军之权而欲同三军之任，则军士疑矣。三军既惑且疑，则诸侯之难至矣，是谓乱军引胜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500"/>
              <a:t>故知胜有五：知可以战与不可以战者胜，知众寡之用者胜，上下同欲者胜，以虞待不虞者胜，将能而君不御者胜。此五者知胜之道也。故曰：知彼知己，百战不殆；不知彼而知己，一胜一负；不知彼，不知己，每战必殆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孙子兵法</a:t>
            </a:r>
            <a:r>
              <a:rPr lang="en-US" altLang="zh-CN">
                <a:latin typeface="微软雅黑" pitchFamily="34" charset="-122"/>
              </a:rPr>
              <a:t>——</a:t>
            </a:r>
            <a:r>
              <a:rPr lang="zh-CN" altLang="en-US"/>
              <a:t>形篇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孙子曰：昔之善战者，先为不可胜，以待敌之可胜。不可胜在己，可胜在敌。故善战者，能为不可胜，不能使敌之可胜。故曰：胜可知，而不可为。不可胜者，守也；可胜者，攻也。守则不足，攻则有余。善守者藏于九地之下，善攻者动于九天之上，故能自保而全胜也。见胜不过众人之所知，非善之善者也；战胜而天下曰善，非善之善者也。故举秋毫不为多力，见日月不为明目，闻雷霆不为聪耳。古之所谓善战者，胜易胜者也。故善战者之胜也，无智名，无勇功。故其战胜不忒。不忒者，其所措必胜，胜已败者也。故善战者，立于不败之地，而不失敌之败也。是故胜兵先胜而后求战，败兵先战而后求胜。善用兵者，修道而保法，故能为胜败之政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兵法：一曰度，二曰量，三曰数，四曰称，五曰胜。地生度，度生量，量生数，数生称，称生胜。故胜兵若以镒称铢，败兵若以铢称镒。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胜者之战民也，若决积水于千仞之溪者，形也。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《吴子兵法》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/>
              <a:t>与</a:t>
            </a:r>
            <a:r>
              <a:rPr lang="en-US" altLang="zh-CN" dirty="0"/>
              <a:t>《</a:t>
            </a:r>
            <a:r>
              <a:rPr lang="zh-CN" altLang="en-US" dirty="0"/>
              <a:t>孙子兵法</a:t>
            </a:r>
            <a:r>
              <a:rPr lang="en-US" altLang="zh-CN" dirty="0"/>
              <a:t>》</a:t>
            </a:r>
            <a:r>
              <a:rPr lang="zh-CN" altLang="en-US" dirty="0"/>
              <a:t>并称</a:t>
            </a:r>
            <a:r>
              <a:rPr lang="zh-CN" altLang="en-US" dirty="0">
                <a:latin typeface="微软雅黑" pitchFamily="34" charset="-122"/>
              </a:rPr>
              <a:t>”</a:t>
            </a:r>
            <a:r>
              <a:rPr lang="zh-CN" altLang="en-US" dirty="0"/>
              <a:t>孙吴兵法</a:t>
            </a:r>
            <a:r>
              <a:rPr lang="zh-CN" altLang="en-US" dirty="0">
                <a:latin typeface="微软雅黑" pitchFamily="34" charset="-122"/>
              </a:rPr>
              <a:t>“</a:t>
            </a:r>
            <a:endParaRPr lang="en-US" altLang="zh-CN" dirty="0">
              <a:latin typeface="微软雅黑" pitchFamily="34" charset="-122"/>
            </a:endParaRPr>
          </a:p>
          <a:p>
            <a:pPr lvl="1" eaLnBrk="1" hangingPunct="1"/>
            <a:r>
              <a:rPr lang="zh-TW" altLang="en-US" dirty="0"/>
              <a:t>吳起者，衛人也，好用兵。嘗學於曾子，事魯君。齊人攻魯，魯欲將吳起，吳起取齊女為妻，而魯疑之。吳起於是欲就名，遂殺其妻，以明不與齊也。魯卒以為將。將而攻齊，大破之。</a:t>
            </a:r>
            <a:endParaRPr lang="en-US" altLang="zh-TW" dirty="0"/>
          </a:p>
          <a:p>
            <a:pPr lvl="1" eaLnBrk="1" hangingPunct="1"/>
            <a:r>
              <a:rPr lang="zh-TW" altLang="en-US" dirty="0"/>
              <a:t>武侯浮西河而下，中流，顧而謂吳起曰：「美哉乎山河之固，此魏國之寶也。」起對曰：「在德不在險。</a:t>
            </a:r>
            <a:r>
              <a:rPr lang="en-US" altLang="zh-TW" dirty="0"/>
              <a:t>……</a:t>
            </a:r>
            <a:r>
              <a:rPr lang="zh-TW" altLang="en-US" dirty="0"/>
              <a:t>。若君不修德，舟中之人盡為敵國也。</a:t>
            </a:r>
            <a:endParaRPr lang="zh-CN" altLang="en-US" dirty="0"/>
          </a:p>
          <a:p>
            <a:pPr eaLnBrk="1" hangingPunct="1"/>
            <a:r>
              <a:rPr lang="zh-CN" altLang="en-US" dirty="0"/>
              <a:t>篇章：</a:t>
            </a:r>
          </a:p>
          <a:p>
            <a:pPr lvl="1" eaLnBrk="1" hangingPunct="1"/>
            <a:r>
              <a:rPr lang="zh-CN" altLang="en-US" dirty="0"/>
              <a:t>图国第一、料敌第二、治兵第三、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论将第四、应变第五、励士第六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《吴子兵法》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/>
              <a:t>战争起源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 争名、逐利、积恶、内乱、因饥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(</a:t>
            </a:r>
            <a:r>
              <a:rPr lang="zh-CN" altLang="en-US" dirty="0"/>
              <a:t>义兵、强兵、刚兵、暴兵、逆兵</a:t>
            </a:r>
            <a:r>
              <a:rPr lang="en-US" altLang="zh-CN" dirty="0"/>
              <a:t>)</a:t>
            </a:r>
          </a:p>
          <a:p>
            <a:pPr eaLnBrk="1" hangingPunct="1"/>
            <a:r>
              <a:rPr lang="zh-CN" altLang="en-US" dirty="0"/>
              <a:t>国防观：</a:t>
            </a:r>
            <a:r>
              <a:rPr lang="zh-CN" altLang="en-US" dirty="0">
                <a:latin typeface="Times New Roman" pitchFamily="18" charset="0"/>
              </a:rPr>
              <a:t>“必内修文德、外治武备”</a:t>
            </a:r>
            <a:endParaRPr lang="en-US" altLang="zh-CN" dirty="0">
              <a:latin typeface="Times New Roman" pitchFamily="18" charset="0"/>
            </a:endParaRPr>
          </a:p>
          <a:p>
            <a:pPr eaLnBrk="1" hangingPunct="1"/>
            <a:r>
              <a:rPr lang="zh-CN" altLang="en-US" dirty="0">
                <a:latin typeface="Times New Roman" pitchFamily="18" charset="0"/>
              </a:rPr>
              <a:t>战争观：</a:t>
            </a:r>
            <a:endParaRPr lang="en-US" altLang="zh-CN" dirty="0">
              <a:latin typeface="Times New Roman" pitchFamily="18" charset="0"/>
            </a:endParaRP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“是以有道之主，将用其民，先和而</a:t>
            </a:r>
            <a:r>
              <a:rPr lang="zh-CN" altLang="en-US">
                <a:latin typeface="Times New Roman" pitchFamily="18" charset="0"/>
              </a:rPr>
              <a:t>造大事”</a:t>
            </a:r>
            <a:endParaRPr lang="en-US" altLang="zh-CN" dirty="0">
              <a:latin typeface="Times New Roman" pitchFamily="18" charset="0"/>
            </a:endParaRP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“战胜易、守胜难”；“</a:t>
            </a:r>
            <a:r>
              <a:rPr lang="zh-CN" altLang="en-US" dirty="0"/>
              <a:t>天下战国，五胜者祸，四胜者弊，三胜者霸，二胜者王，一胜者帝。</a:t>
            </a:r>
            <a:r>
              <a:rPr lang="zh-CN" altLang="en-US" dirty="0">
                <a:latin typeface="微软雅黑" pitchFamily="34" charset="-122"/>
              </a:rPr>
              <a:t>”</a:t>
            </a:r>
            <a:endParaRPr lang="en-US" altLang="zh-CN" dirty="0">
              <a:latin typeface="微软雅黑" pitchFamily="34" charset="-122"/>
            </a:endParaRPr>
          </a:p>
          <a:p>
            <a:pPr eaLnBrk="1" hangingPunct="1"/>
            <a:r>
              <a:rPr lang="zh-CN" altLang="en-US" dirty="0">
                <a:latin typeface="Times New Roman" pitchFamily="18" charset="0"/>
              </a:rPr>
              <a:t>战略战术原则：“料敌”、“应变”、“因形用权”</a:t>
            </a:r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《吴子兵法》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3500">
                <a:latin typeface="Times New Roman" pitchFamily="18" charset="0"/>
              </a:rPr>
              <a:t>治军思想：</a:t>
            </a:r>
          </a:p>
          <a:p>
            <a:pPr lvl="1" eaLnBrk="1" hangingPunct="1">
              <a:spcAft>
                <a:spcPct val="20000"/>
              </a:spcAft>
            </a:pPr>
            <a:r>
              <a:rPr lang="zh-CN" altLang="en-US" sz="3100">
                <a:latin typeface="Times New Roman" pitchFamily="18" charset="0"/>
              </a:rPr>
              <a:t>“以治为胜”，赏罚严明</a:t>
            </a:r>
          </a:p>
          <a:p>
            <a:pPr lvl="1" eaLnBrk="1" hangingPunct="1">
              <a:spcAft>
                <a:spcPct val="20000"/>
              </a:spcAft>
            </a:pPr>
            <a:r>
              <a:rPr lang="zh-CN" altLang="en-US" sz="3100">
                <a:latin typeface="Times New Roman" pitchFamily="18" charset="0"/>
              </a:rPr>
              <a:t>主张在军队实行“进有重赏，退有重刑”，做到“令行禁止，严不可犯”</a:t>
            </a:r>
          </a:p>
          <a:p>
            <a:pPr lvl="1" eaLnBrk="1" hangingPunct="1">
              <a:spcAft>
                <a:spcPct val="20000"/>
              </a:spcAft>
            </a:pPr>
            <a:r>
              <a:rPr lang="zh-CN" altLang="en-US" sz="3100">
                <a:latin typeface="Times New Roman" pitchFamily="18" charset="0"/>
              </a:rPr>
              <a:t>用兵之法，教戒为先</a:t>
            </a:r>
            <a:endParaRPr lang="zh-CN" altLang="en-US"/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《司马穰苴兵法》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84313"/>
            <a:ext cx="8928992" cy="4824412"/>
          </a:xfrm>
        </p:spPr>
        <p:txBody>
          <a:bodyPr>
            <a:normAutofit/>
          </a:bodyPr>
          <a:lstStyle/>
          <a:p>
            <a:r>
              <a:rPr lang="zh-CN" altLang="en-US" dirty="0"/>
              <a:t>仁本第一 </a:t>
            </a:r>
            <a:endParaRPr lang="en-US" altLang="zh-CN" dirty="0"/>
          </a:p>
          <a:p>
            <a:pPr lvl="1"/>
            <a:r>
              <a:rPr lang="zh-CN" altLang="en-US" dirty="0"/>
              <a:t>古者，以仁为本、以义治之，谓正。正不获意，则权；权出于战，不出于中人。 是故杀人安人，杀之可也；攻其国，爱其民，攻之可也；以战止战，虽战可也。</a:t>
            </a:r>
            <a:endParaRPr lang="en-US" altLang="zh-CN" dirty="0"/>
          </a:p>
          <a:p>
            <a:pPr lvl="1"/>
            <a:r>
              <a:rPr lang="en-US" altLang="zh-CN" dirty="0"/>
              <a:t>…………</a:t>
            </a:r>
          </a:p>
          <a:p>
            <a:pPr lvl="1"/>
            <a:r>
              <a:rPr lang="zh-CN" altLang="en-US" dirty="0"/>
              <a:t>战道：不违时，不历民病，所以爱吾民也；不加丧，不因凶，所以爱夫其民也； 冬夏不兴师，所以兼爱民也。</a:t>
            </a:r>
            <a:endParaRPr lang="en-US" altLang="zh-CN" dirty="0"/>
          </a:p>
          <a:p>
            <a:pPr lvl="1"/>
            <a:r>
              <a:rPr lang="zh-CN" altLang="en-US" dirty="0"/>
              <a:t>故国虽大，好战必亡；天下虽安，忘战必危。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639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《司马穰苴兵法》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3400">
                <a:latin typeface="Times New Roman" pitchFamily="18" charset="0"/>
              </a:rPr>
              <a:t>战争观：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3000">
                <a:latin typeface="Times New Roman" pitchFamily="18" charset="0"/>
              </a:rPr>
              <a:t>“</a:t>
            </a:r>
            <a:r>
              <a:rPr lang="zh-CN" altLang="en-US"/>
              <a:t>杀人安人，杀之可也；攻其国，爱其民，攻之可也；以战止战，虽战可也</a:t>
            </a:r>
            <a:r>
              <a:rPr lang="zh-CN" altLang="en-US" sz="3000">
                <a:latin typeface="Times New Roman" pitchFamily="18" charset="0"/>
              </a:rPr>
              <a:t>”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3000">
                <a:latin typeface="Times New Roman" pitchFamily="18" charset="0"/>
              </a:rPr>
              <a:t>“</a:t>
            </a:r>
            <a:r>
              <a:rPr lang="zh-CN" altLang="en-US"/>
              <a:t>故国虽大，好战必亡；天下虽安，忘战必危。</a:t>
            </a:r>
            <a:r>
              <a:rPr lang="zh-CN" altLang="en-US" sz="3000">
                <a:latin typeface="Times New Roman" pitchFamily="18" charset="0"/>
              </a:rPr>
              <a:t>”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3400">
                <a:latin typeface="Times New Roman" pitchFamily="18" charset="0"/>
              </a:rPr>
              <a:t>治军：“以仁为本，以义治之”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3400">
                <a:latin typeface="Times New Roman" pitchFamily="18" charset="0"/>
              </a:rPr>
              <a:t>战争本质：“正不获意则权。权出于战”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3400">
                <a:latin typeface="Times New Roman" pitchFamily="18" charset="0"/>
              </a:rPr>
              <a:t>战争胜负的基本因素：“顺天、阜财、怿众、利地、右兵”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《尉缭子》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itchFamily="18" charset="0"/>
              </a:rPr>
              <a:t>共分5卷24篇</a:t>
            </a:r>
          </a:p>
          <a:p>
            <a:pPr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朴素唯物论</a:t>
            </a:r>
            <a:r>
              <a:rPr lang="zh-CN" altLang="en-US">
                <a:latin typeface="Times New Roman" pitchFamily="18" charset="0"/>
              </a:rPr>
              <a:t>的思想</a:t>
            </a:r>
          </a:p>
          <a:p>
            <a:pPr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战争观</a:t>
            </a:r>
            <a:r>
              <a:rPr lang="zh-CN" altLang="en-US">
                <a:latin typeface="Times New Roman" pitchFamily="18" charset="0"/>
              </a:rPr>
              <a:t>：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</a:rPr>
              <a:t>“兵者，所以诛暴乱，禁不义也”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</a:rPr>
              <a:t>“兵者，以武为植，以文为种；武为表，文为里”</a:t>
            </a:r>
          </a:p>
          <a:p>
            <a:pPr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军事从属于政治</a:t>
            </a:r>
            <a:r>
              <a:rPr lang="zh-CN" altLang="en-US">
                <a:latin typeface="Times New Roman" pitchFamily="18" charset="0"/>
              </a:rPr>
              <a:t>的观点：</a:t>
            </a:r>
          </a:p>
          <a:p>
            <a:pPr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治军</a:t>
            </a:r>
            <a:r>
              <a:rPr lang="zh-CN" altLang="en-US">
                <a:latin typeface="Times New Roman" pitchFamily="18" charset="0"/>
              </a:rPr>
              <a:t>思想：“杀之贵大，赏之贵小”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《六韬》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itchFamily="18" charset="0"/>
              </a:rPr>
              <a:t>“文、武、龙、虎、豹、犬”六卷</a:t>
            </a:r>
            <a:endParaRPr lang="zh-CN" altLang="en-US">
              <a:latin typeface="Times New Roman" pitchFamily="18" charset="0"/>
              <a:ea typeface="黑体" pitchFamily="2" charset="-122"/>
            </a:endParaRPr>
          </a:p>
          <a:p>
            <a:pPr lvl="1"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文韬：战前的政治准备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武韬：克敌制胜的策略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龙韬：军事指挥及部署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虎韬：在开阔地形作战的战术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豹韬：在狭窄地形作战的战术</a:t>
            </a:r>
          </a:p>
          <a:p>
            <a:pPr lvl="1"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犬韬：步、车、骑联合及独立作战的战术</a:t>
            </a:r>
          </a:p>
          <a:p>
            <a:pPr eaLnBrk="1" hangingPunct="1"/>
            <a:r>
              <a:rPr lang="zh-CN" altLang="en-US">
                <a:latin typeface="Times New Roman" pitchFamily="18" charset="0"/>
                <a:ea typeface="黑体" pitchFamily="2" charset="-122"/>
              </a:rPr>
              <a:t>贵民轻君</a:t>
            </a:r>
            <a:r>
              <a:rPr lang="zh-CN" altLang="en-US">
                <a:latin typeface="Times New Roman" pitchFamily="18" charset="0"/>
              </a:rPr>
              <a:t>思想；“不战而屈人之兵”的思想；</a:t>
            </a:r>
            <a:r>
              <a:rPr lang="zh-CN" altLang="en-US">
                <a:latin typeface="Times New Roman" pitchFamily="18" charset="0"/>
                <a:ea typeface="黑体" pitchFamily="2" charset="-122"/>
              </a:rPr>
              <a:t>治军</a:t>
            </a:r>
            <a:r>
              <a:rPr lang="zh-CN" altLang="en-US">
                <a:latin typeface="Times New Roman" pitchFamily="18" charset="0"/>
              </a:rPr>
              <a:t>思想；</a:t>
            </a:r>
            <a:r>
              <a:rPr lang="zh-CN" altLang="en-US">
                <a:latin typeface="Times New Roman" pitchFamily="18" charset="0"/>
                <a:ea typeface="黑体" pitchFamily="2" charset="-122"/>
              </a:rPr>
              <a:t>爱兵</a:t>
            </a:r>
            <a:r>
              <a:rPr lang="zh-CN" altLang="en-US">
                <a:latin typeface="Times New Roman" pitchFamily="18" charset="0"/>
              </a:rPr>
              <a:t>思想；</a:t>
            </a:r>
            <a:r>
              <a:rPr lang="zh-CN" altLang="en-US">
                <a:latin typeface="Times New Roman" pitchFamily="18" charset="0"/>
                <a:ea typeface="黑体" pitchFamily="2" charset="-122"/>
              </a:rPr>
              <a:t>果决</a:t>
            </a:r>
            <a:r>
              <a:rPr lang="zh-CN" altLang="en-US">
                <a:latin typeface="Times New Roman" pitchFamily="18" charset="0"/>
              </a:rPr>
              <a:t>思想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中国古代军事思想的萌芽</a:t>
            </a:r>
            <a:r>
              <a:rPr lang="zh-CN" altLang="en-US" sz="4000" dirty="0">
                <a:latin typeface="微软雅黑" pitchFamily="34" charset="-122"/>
              </a:rPr>
              <a:t>—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夏商</a:t>
            </a:r>
            <a:r>
              <a:rPr lang="zh-CN" altLang="en-US" sz="3200" dirty="0"/>
              <a:t>（第二阶段：商）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511304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 sz="3600" dirty="0">
                <a:solidFill>
                  <a:srgbClr val="FF3300"/>
                </a:solidFill>
              </a:rPr>
              <a:t>社会背景：</a:t>
            </a:r>
            <a:br>
              <a:rPr lang="zh-CN" altLang="en-US" sz="3600" dirty="0"/>
            </a:br>
            <a:r>
              <a:rPr lang="zh-CN" altLang="en-US" sz="2800" dirty="0">
                <a:latin typeface="Times New Roman" pitchFamily="18" charset="0"/>
              </a:rPr>
              <a:t>方国制</a:t>
            </a:r>
            <a:br>
              <a:rPr lang="en-US" altLang="zh-CN" sz="2800" dirty="0">
                <a:latin typeface="Times New Roman" pitchFamily="18" charset="0"/>
              </a:rPr>
            </a:br>
            <a:r>
              <a:rPr lang="zh-CN" altLang="en-US" sz="2800" dirty="0">
                <a:latin typeface="Times New Roman" pitchFamily="18" charset="0"/>
              </a:rPr>
              <a:t>奴隶制经济高度发展，与战争有密切关系的手工业发展尤为突出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3600" dirty="0">
                <a:solidFill>
                  <a:srgbClr val="FF3300"/>
                </a:solidFill>
              </a:rPr>
              <a:t>武器装备和军队建制：</a:t>
            </a:r>
            <a:br>
              <a:rPr lang="zh-CN" altLang="en-US" sz="3600" dirty="0">
                <a:solidFill>
                  <a:srgbClr val="FF3300"/>
                </a:solidFill>
              </a:rPr>
            </a:br>
            <a:r>
              <a:rPr lang="zh-CN" altLang="en-US" sz="2800" dirty="0">
                <a:latin typeface="Times New Roman" pitchFamily="18" charset="0"/>
              </a:rPr>
              <a:t>以青铜兵器为主，质量有很大提高，军队数量增多</a:t>
            </a:r>
            <a:br>
              <a:rPr lang="zh-CN" altLang="en-US" sz="2800" dirty="0">
                <a:latin typeface="Times New Roman" pitchFamily="18" charset="0"/>
              </a:rPr>
            </a:br>
            <a:r>
              <a:rPr lang="zh-CN" altLang="en-US" sz="2800" dirty="0">
                <a:latin typeface="Times New Roman" pitchFamily="18" charset="0"/>
              </a:rPr>
              <a:t>出现了由最高统治者直接掌握的常备军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3600" dirty="0">
                <a:solidFill>
                  <a:srgbClr val="FF3300"/>
                </a:solidFill>
              </a:rPr>
              <a:t>军事思想</a:t>
            </a:r>
            <a:br>
              <a:rPr lang="zh-CN" altLang="en-US" sz="3600" dirty="0">
                <a:solidFill>
                  <a:srgbClr val="FF3300"/>
                </a:solidFill>
              </a:rPr>
            </a:br>
            <a:r>
              <a:rPr lang="zh-CN" altLang="en-US" sz="2800" dirty="0">
                <a:latin typeface="Times New Roman" pitchFamily="18" charset="0"/>
              </a:rPr>
              <a:t>也以天命观为基本内容</a:t>
            </a:r>
            <a:br>
              <a:rPr lang="zh-CN" altLang="en-US" sz="2800" dirty="0">
                <a:latin typeface="Times New Roman" pitchFamily="18" charset="0"/>
              </a:rPr>
            </a:br>
            <a:r>
              <a:rPr lang="zh-CN" altLang="en-US" sz="2800" dirty="0">
                <a:latin typeface="Times New Roman" pitchFamily="18" charset="0"/>
              </a:rPr>
              <a:t>逐步认识、掌握了审势而动、避敌锋锐、诱敌出击、量力而行、众可击寡等军事原则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黄石公</a:t>
            </a:r>
            <a:r>
              <a:rPr lang="en-US" altLang="zh-CN">
                <a:latin typeface="宋体" pitchFamily="2" charset="-122"/>
              </a:rPr>
              <a:t>·</a:t>
            </a:r>
            <a:r>
              <a:rPr lang="en-US" altLang="zh-CN"/>
              <a:t>《</a:t>
            </a:r>
            <a:r>
              <a:rPr lang="zh-CN" altLang="en-US"/>
              <a:t>三略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上略</a:t>
            </a:r>
          </a:p>
          <a:p>
            <a:pPr lvl="1" eaLnBrk="1" hangingPunct="1"/>
            <a:r>
              <a:rPr lang="en-US" altLang="zh-CN">
                <a:latin typeface="微软雅黑" pitchFamily="34" charset="-122"/>
              </a:rPr>
              <a:t>“</a:t>
            </a:r>
            <a:r>
              <a:rPr lang="zh-CN" altLang="en-US"/>
              <a:t>设礼赏，别奸雄，著成败</a:t>
            </a:r>
            <a:r>
              <a:rPr lang="zh-CN" altLang="en-US">
                <a:latin typeface="微软雅黑" pitchFamily="34" charset="-122"/>
              </a:rPr>
              <a:t>”</a:t>
            </a:r>
            <a:r>
              <a:rPr lang="zh-CN" altLang="en-US"/>
              <a:t>，以期人君</a:t>
            </a:r>
            <a:r>
              <a:rPr lang="zh-CN" altLang="en-US">
                <a:latin typeface="微软雅黑" pitchFamily="34" charset="-122"/>
              </a:rPr>
              <a:t>“</a:t>
            </a:r>
            <a:r>
              <a:rPr lang="zh-CN" altLang="en-US"/>
              <a:t>任贤擒敌</a:t>
            </a:r>
            <a:r>
              <a:rPr lang="zh-CN" altLang="en-US">
                <a:latin typeface="微软雅黑" pitchFamily="34" charset="-122"/>
              </a:rPr>
              <a:t>”</a:t>
            </a:r>
            <a:endParaRPr lang="zh-CN" altLang="en-US"/>
          </a:p>
          <a:p>
            <a:pPr eaLnBrk="1" hangingPunct="1"/>
            <a:r>
              <a:rPr lang="zh-CN" altLang="en-US"/>
              <a:t>中略</a:t>
            </a:r>
          </a:p>
          <a:p>
            <a:pPr lvl="1" eaLnBrk="1" hangingPunct="1"/>
            <a:r>
              <a:rPr lang="zh-CN" altLang="en-US">
                <a:latin typeface="微软雅黑" pitchFamily="34" charset="-122"/>
              </a:rPr>
              <a:t>“</a:t>
            </a:r>
            <a:r>
              <a:rPr lang="zh-CN" altLang="en-US"/>
              <a:t>差德行，审权变</a:t>
            </a:r>
            <a:r>
              <a:rPr lang="zh-CN" altLang="en-US">
                <a:latin typeface="微软雅黑" pitchFamily="34" charset="-122"/>
              </a:rPr>
              <a:t>”</a:t>
            </a:r>
            <a:r>
              <a:rPr lang="zh-CN" altLang="en-US"/>
              <a:t>，使人君</a:t>
            </a:r>
            <a:r>
              <a:rPr lang="zh-CN" altLang="en-US">
                <a:latin typeface="微软雅黑" pitchFamily="34" charset="-122"/>
              </a:rPr>
              <a:t>“</a:t>
            </a:r>
            <a:r>
              <a:rPr lang="zh-CN" altLang="en-US"/>
              <a:t>能御将统众</a:t>
            </a:r>
            <a:r>
              <a:rPr lang="zh-CN" altLang="en-US">
                <a:latin typeface="微软雅黑" pitchFamily="34" charset="-122"/>
              </a:rPr>
              <a:t>”</a:t>
            </a:r>
            <a:r>
              <a:rPr lang="zh-CN" altLang="en-US"/>
              <a:t>，人臣则</a:t>
            </a:r>
            <a:r>
              <a:rPr lang="zh-CN" altLang="en-US">
                <a:latin typeface="微软雅黑" pitchFamily="34" charset="-122"/>
              </a:rPr>
              <a:t>“</a:t>
            </a:r>
            <a:r>
              <a:rPr lang="zh-CN" altLang="en-US"/>
              <a:t>能全功保身</a:t>
            </a:r>
            <a:r>
              <a:rPr lang="zh-CN" altLang="en-US">
                <a:latin typeface="微软雅黑" pitchFamily="34" charset="-122"/>
              </a:rPr>
              <a:t>”</a:t>
            </a:r>
            <a:endParaRPr lang="zh-CN" altLang="en-US"/>
          </a:p>
          <a:p>
            <a:pPr eaLnBrk="1" hangingPunct="1"/>
            <a:r>
              <a:rPr lang="zh-CN" altLang="en-US"/>
              <a:t>下略</a:t>
            </a:r>
          </a:p>
          <a:p>
            <a:pPr lvl="1" eaLnBrk="1" hangingPunct="1"/>
            <a:r>
              <a:rPr lang="zh-CN" altLang="en-US">
                <a:latin typeface="微软雅黑" pitchFamily="34" charset="-122"/>
              </a:rPr>
              <a:t>“</a:t>
            </a:r>
            <a:r>
              <a:rPr lang="zh-CN" altLang="en-US"/>
              <a:t>陈道德，察安危，明贼贤之咎</a:t>
            </a:r>
            <a:r>
              <a:rPr lang="zh-CN" altLang="en-US">
                <a:latin typeface="微软雅黑" pitchFamily="34" charset="-122"/>
              </a:rPr>
              <a:t>”</a:t>
            </a:r>
            <a:r>
              <a:rPr lang="zh-CN" altLang="en-US"/>
              <a:t>，使人君能</a:t>
            </a:r>
            <a:r>
              <a:rPr lang="zh-CN" altLang="en-US">
                <a:latin typeface="微软雅黑" pitchFamily="34" charset="-122"/>
              </a:rPr>
              <a:t>“</a:t>
            </a:r>
            <a:r>
              <a:rPr lang="zh-CN" altLang="en-US"/>
              <a:t>明盛衰之源，审治国之纪</a:t>
            </a:r>
            <a:r>
              <a:rPr lang="zh-CN" altLang="en-US">
                <a:latin typeface="微软雅黑" pitchFamily="34" charset="-122"/>
              </a:rPr>
              <a:t>”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《李卫公问对》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itchFamily="18" charset="0"/>
              </a:rPr>
              <a:t>以古兵书立论，用古代战例论证，较深刻地阐述孙武、曹操、诸葛亮等前辈军事思想家的论述，并有创新和发展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《孙膑兵法》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Times New Roman" pitchFamily="18" charset="0"/>
              </a:rPr>
              <a:t>孙膑简介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3600">
                <a:latin typeface="Times New Roman" pitchFamily="18" charset="0"/>
              </a:rPr>
              <a:t>主要内容</a:t>
            </a:r>
          </a:p>
          <a:p>
            <a:pPr lvl="1" eaLnBrk="1" hangingPunct="1">
              <a:spcAft>
                <a:spcPct val="20000"/>
              </a:spcAft>
            </a:pPr>
            <a:r>
              <a:rPr lang="zh-CN" altLang="en-US" sz="3000">
                <a:latin typeface="Times New Roman" pitchFamily="18" charset="0"/>
              </a:rPr>
              <a:t>持久战的观点：以弱胜强的基本战略</a:t>
            </a:r>
          </a:p>
          <a:p>
            <a:pPr lvl="1" eaLnBrk="1" hangingPunct="1">
              <a:spcAft>
                <a:spcPct val="20000"/>
              </a:spcAft>
            </a:pPr>
            <a:r>
              <a:rPr lang="zh-CN" altLang="en-US" sz="3000">
                <a:latin typeface="Times New Roman" pitchFamily="18" charset="0"/>
              </a:rPr>
              <a:t>预备队的观点：作战时留有足够的兵力作为后续力量</a:t>
            </a:r>
          </a:p>
          <a:p>
            <a:pPr lvl="1" eaLnBrk="1" hangingPunct="1">
              <a:spcAft>
                <a:spcPct val="20000"/>
              </a:spcAft>
            </a:pPr>
            <a:r>
              <a:rPr lang="zh-CN" altLang="en-US" sz="3000">
                <a:latin typeface="Times New Roman" pitchFamily="18" charset="0"/>
              </a:rPr>
              <a:t>对中国古代军事思想有重大贡献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中国近代军事思想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清朝后期</a:t>
            </a:r>
          </a:p>
          <a:p>
            <a:pPr lvl="1" eaLnBrk="1" hangingPunct="1"/>
            <a:r>
              <a:rPr lang="zh-CN" altLang="en-US"/>
              <a:t>师夷长技以制夷</a:t>
            </a:r>
          </a:p>
          <a:p>
            <a:pPr eaLnBrk="1" hangingPunct="1"/>
            <a:r>
              <a:rPr lang="zh-CN" altLang="en-US"/>
              <a:t>辛亥革命时期</a:t>
            </a:r>
          </a:p>
          <a:p>
            <a:pPr eaLnBrk="1" hangingPunct="1"/>
            <a:r>
              <a:rPr lang="zh-CN" altLang="en-US"/>
              <a:t>国民党统治时期</a:t>
            </a:r>
          </a:p>
          <a:p>
            <a:pPr lvl="1" eaLnBrk="1" hangingPunct="1"/>
            <a:r>
              <a:rPr lang="zh-CN" altLang="en-US"/>
              <a:t>在清朝基础上建立国防工业</a:t>
            </a:r>
          </a:p>
          <a:p>
            <a:pPr lvl="1" eaLnBrk="1" hangingPunct="1"/>
            <a:r>
              <a:rPr lang="zh-CN" altLang="en-US"/>
              <a:t>建立陆海空三军及炮兵、装甲兵等特种部队</a:t>
            </a:r>
          </a:p>
          <a:p>
            <a:pPr lvl="1" eaLnBrk="1" hangingPunct="1"/>
            <a:r>
              <a:rPr lang="zh-CN" altLang="en-US"/>
              <a:t>开办军官学校，采用西方和日本的操典、条令和教程</a:t>
            </a:r>
          </a:p>
          <a:p>
            <a:pPr lvl="1" eaLnBrk="1" hangingPunct="1"/>
            <a:r>
              <a:rPr lang="zh-CN" altLang="en-US"/>
              <a:t>北伐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蒋介石的军事思想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国防：军事、经济</a:t>
            </a:r>
            <a:r>
              <a:rPr lang="en-US" altLang="zh-CN" sz="2800"/>
              <a:t>(</a:t>
            </a:r>
            <a:r>
              <a:rPr lang="zh-CN" altLang="en-US" sz="2800"/>
              <a:t>工业</a:t>
            </a:r>
            <a:r>
              <a:rPr lang="en-US" altLang="zh-CN" sz="2800"/>
              <a:t>)</a:t>
            </a:r>
            <a:r>
              <a:rPr lang="zh-CN" altLang="en-US" sz="2800"/>
              <a:t>、精神</a:t>
            </a:r>
            <a:r>
              <a:rPr lang="en-US" altLang="zh-CN" sz="2800"/>
              <a:t>(</a:t>
            </a:r>
            <a:r>
              <a:rPr lang="zh-CN" altLang="en-US" sz="2800"/>
              <a:t>思想</a:t>
            </a:r>
            <a:r>
              <a:rPr lang="en-US" altLang="zh-CN" sz="2800"/>
              <a:t>)</a:t>
            </a:r>
            <a:r>
              <a:rPr lang="zh-CN" altLang="en-US" sz="2800"/>
              <a:t>国防等</a:t>
            </a:r>
          </a:p>
          <a:p>
            <a:pPr eaLnBrk="1" hangingPunct="1"/>
            <a:r>
              <a:rPr lang="zh-CN" altLang="en-US" sz="2800"/>
              <a:t>军队建设：</a:t>
            </a:r>
          </a:p>
          <a:p>
            <a:pPr lvl="1" eaLnBrk="1" hangingPunct="1"/>
            <a:r>
              <a:rPr lang="zh-CN" altLang="en-US" sz="2400"/>
              <a:t>军权至上</a:t>
            </a:r>
          </a:p>
          <a:p>
            <a:pPr lvl="1" eaLnBrk="1" hangingPunct="1"/>
            <a:r>
              <a:rPr lang="zh-CN" altLang="en-US" sz="2400"/>
              <a:t>重视军官培养</a:t>
            </a:r>
          </a:p>
          <a:p>
            <a:pPr lvl="1" eaLnBrk="1" hangingPunct="1"/>
            <a:r>
              <a:rPr lang="zh-CN" altLang="en-US" sz="2400"/>
              <a:t>注重军队现代化建设</a:t>
            </a:r>
          </a:p>
          <a:p>
            <a:pPr lvl="1" eaLnBrk="1" hangingPunct="1"/>
            <a:r>
              <a:rPr lang="zh-CN" altLang="en-US" sz="2400"/>
              <a:t>以治心为治军之本</a:t>
            </a:r>
          </a:p>
          <a:p>
            <a:pPr lvl="1" eaLnBrk="1" hangingPunct="1"/>
            <a:r>
              <a:rPr lang="zh-CN" altLang="en-US" sz="2400"/>
              <a:t>以绝对信仰统帅为首要纪律</a:t>
            </a:r>
          </a:p>
          <a:p>
            <a:pPr eaLnBrk="1" hangingPunct="1"/>
            <a:r>
              <a:rPr lang="zh-CN" altLang="en-US" sz="2800"/>
              <a:t>抗战时期军事战略</a:t>
            </a:r>
          </a:p>
          <a:p>
            <a:pPr lvl="1" eaLnBrk="1" hangingPunct="1"/>
            <a:r>
              <a:rPr lang="zh-CN" altLang="en-US" sz="2400"/>
              <a:t>初期：持久消耗战略，以空间换时间</a:t>
            </a:r>
          </a:p>
          <a:p>
            <a:pPr lvl="1" eaLnBrk="1" hangingPunct="1"/>
            <a:r>
              <a:rPr lang="zh-CN" altLang="en-US" sz="2400"/>
              <a:t>中后期：政治重于军事；游击战重于正规战；有限攻势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988839"/>
            <a:ext cx="2785525" cy="36970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商朝地图</a:t>
            </a:r>
          </a:p>
        </p:txBody>
      </p:sp>
      <p:pic>
        <p:nvPicPr>
          <p:cNvPr id="3" name="图片 2" descr="02 商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795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 flipH="1">
            <a:off x="735013" y="190500"/>
            <a:ext cx="6572250" cy="619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商武丁时期甲骨文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834702"/>
            <a:ext cx="3528392" cy="59135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商朝的兵器</a:t>
            </a:r>
          </a:p>
        </p:txBody>
      </p:sp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266700" y="4221163"/>
            <a:ext cx="8626475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"/>
            </a:pPr>
            <a:r>
              <a:rPr lang="zh-CN" altLang="en-US" sz="3300" dirty="0">
                <a:solidFill>
                  <a:srgbClr val="FF3300"/>
                </a:solidFill>
              </a:rPr>
              <a:t>铜羊首剑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商后期，全长30.2厘米，刃锋长18.6厘米，柄饰斜线纹带，首端铸一下垂的羊首，卷角。 </a:t>
            </a:r>
          </a:p>
        </p:txBody>
      </p:sp>
      <p:pic>
        <p:nvPicPr>
          <p:cNvPr id="5" name="图片 4" descr="t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643050"/>
            <a:ext cx="8282606" cy="2571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">
      <a:majorFont>
        <a:latin typeface="Tahoma"/>
        <a:ea typeface="微软雅黑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我的课件1</Template>
  <TotalTime>0</TotalTime>
  <Words>5185</Words>
  <Application>Microsoft Office PowerPoint</Application>
  <PresentationFormat>全屏显示(4:3)</PresentationFormat>
  <Paragraphs>315</Paragraphs>
  <Slides>64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楷体</vt:lpstr>
      <vt:lpstr>宋体</vt:lpstr>
      <vt:lpstr>微软雅黑</vt:lpstr>
      <vt:lpstr>Arial</vt:lpstr>
      <vt:lpstr>Tahoma</vt:lpstr>
      <vt:lpstr>Times New Roman</vt:lpstr>
      <vt:lpstr>Wingdings</vt:lpstr>
      <vt:lpstr>default</vt:lpstr>
      <vt:lpstr>Clip</vt:lpstr>
      <vt:lpstr>中国古近代军事思想</vt:lpstr>
      <vt:lpstr>我国各朝代的年份</vt:lpstr>
      <vt:lpstr>中国古代军事思想的发展</vt:lpstr>
      <vt:lpstr>中国古代军事思想的萌芽—夏商 （第一阶段：夏）</vt:lpstr>
      <vt:lpstr>夏朝地图</vt:lpstr>
      <vt:lpstr>中国古代军事思想的萌芽—夏商（第二阶段：商）</vt:lpstr>
      <vt:lpstr>商朝地图</vt:lpstr>
      <vt:lpstr>商武丁时期甲骨文</vt:lpstr>
      <vt:lpstr>商朝的兵器</vt:lpstr>
      <vt:lpstr>商朝的兵器</vt:lpstr>
      <vt:lpstr>商朝的兵器</vt:lpstr>
      <vt:lpstr>商朝的兵器</vt:lpstr>
      <vt:lpstr>商朝的兵器</vt:lpstr>
      <vt:lpstr>商朝的兵器</vt:lpstr>
      <vt:lpstr>中国古代军事思想的形成—西周</vt:lpstr>
      <vt:lpstr>中国古代军事思想的形成—西周</vt:lpstr>
      <vt:lpstr>西周地图</vt:lpstr>
      <vt:lpstr>古代战车</vt:lpstr>
      <vt:lpstr>中国古代军事思想的成熟 春秋战国</vt:lpstr>
      <vt:lpstr>中国古代军事思想的成熟 春秋战国</vt:lpstr>
      <vt:lpstr>中国古代军事思想的成熟 春秋战国</vt:lpstr>
      <vt:lpstr>春秋地图</vt:lpstr>
      <vt:lpstr>战国地图</vt:lpstr>
      <vt:lpstr>春秋战国时的兵器</vt:lpstr>
      <vt:lpstr>春秋战国时的兵器</vt:lpstr>
      <vt:lpstr>春秋战国时的兵器</vt:lpstr>
      <vt:lpstr>春秋战国时的兵器</vt:lpstr>
      <vt:lpstr>春秋战国时的兵器</vt:lpstr>
      <vt:lpstr>春秋战国时的兵器</vt:lpstr>
      <vt:lpstr>春秋战国时的兵器</vt:lpstr>
      <vt:lpstr>远射武器——腹弓</vt:lpstr>
      <vt:lpstr>远射武器——抛石机</vt:lpstr>
      <vt:lpstr>战国皮甲</vt:lpstr>
      <vt:lpstr>中国古代军事思想的发展 一、秦汉至五代</vt:lpstr>
      <vt:lpstr>中国古代军事思想的发展 一、秦汉至五代</vt:lpstr>
      <vt:lpstr>中国古代军事思想的发展 二、宋元明清(前期)</vt:lpstr>
      <vt:lpstr>中国古代军事思想的发展 二、宋元明清(前期)</vt:lpstr>
      <vt:lpstr>中国古代科技成就</vt:lpstr>
      <vt:lpstr>铁的冶炼</vt:lpstr>
      <vt:lpstr>中国古代的火药武器</vt:lpstr>
      <vt:lpstr>近代中国的科技发展为何停滞？</vt:lpstr>
      <vt:lpstr>武  经  七  书</vt:lpstr>
      <vt:lpstr>《孙子兵法》</vt:lpstr>
      <vt:lpstr>中国古近代军事代表作  《孙子兵法》（续）</vt:lpstr>
      <vt:lpstr>孙子兵法的核心思想</vt:lpstr>
      <vt:lpstr>孙子兵法——计篇</vt:lpstr>
      <vt:lpstr>孙子兵法——计篇（续）</vt:lpstr>
      <vt:lpstr>孙子兵法——作战篇</vt:lpstr>
      <vt:lpstr>孙子兵法——作战篇（续）</vt:lpstr>
      <vt:lpstr>孙子兵法——谋攻篇</vt:lpstr>
      <vt:lpstr>孙子兵法——谋攻篇（续）</vt:lpstr>
      <vt:lpstr>孙子兵法——形篇</vt:lpstr>
      <vt:lpstr>《吴子兵法》</vt:lpstr>
      <vt:lpstr>《吴子兵法》(续)</vt:lpstr>
      <vt:lpstr>《吴子兵法》(续)</vt:lpstr>
      <vt:lpstr>《司马穰苴兵法》</vt:lpstr>
      <vt:lpstr>《司马穰苴兵法》</vt:lpstr>
      <vt:lpstr>《尉缭子》</vt:lpstr>
      <vt:lpstr>《六韬》</vt:lpstr>
      <vt:lpstr>黄石公·《三略》</vt:lpstr>
      <vt:lpstr>《李卫公问对》</vt:lpstr>
      <vt:lpstr>《孙膑兵法》</vt:lpstr>
      <vt:lpstr>中国近代军事思想</vt:lpstr>
      <vt:lpstr>蒋介石的军事思想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中国古近代军事思想</dc:title>
  <dc:subject/>
  <dc:creator/>
  <dc:description/>
  <cp:lastModifiedBy/>
  <cp:revision>10</cp:revision>
  <dcterms:created xsi:type="dcterms:W3CDTF">1900-12-31T16:00:00Z</dcterms:created>
  <dcterms:modified xsi:type="dcterms:W3CDTF">2022-03-23T14:46:28Z</dcterms:modified>
</cp:coreProperties>
</file>